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329" r:id="rId3"/>
    <p:sldId id="334" r:id="rId4"/>
    <p:sldId id="335" r:id="rId5"/>
    <p:sldId id="337" r:id="rId6"/>
    <p:sldId id="338" r:id="rId7"/>
    <p:sldId id="320" r:id="rId8"/>
    <p:sldId id="346" r:id="rId9"/>
    <p:sldId id="347" r:id="rId10"/>
    <p:sldId id="317" r:id="rId11"/>
    <p:sldId id="348" r:id="rId12"/>
    <p:sldId id="340" r:id="rId13"/>
    <p:sldId id="412" r:id="rId14"/>
    <p:sldId id="319" r:id="rId15"/>
    <p:sldId id="381" r:id="rId16"/>
    <p:sldId id="409" r:id="rId17"/>
    <p:sldId id="404" r:id="rId18"/>
    <p:sldId id="405" r:id="rId19"/>
    <p:sldId id="411" r:id="rId20"/>
    <p:sldId id="391" r:id="rId21"/>
    <p:sldId id="392" r:id="rId22"/>
    <p:sldId id="393" r:id="rId23"/>
    <p:sldId id="394" r:id="rId24"/>
    <p:sldId id="396" r:id="rId25"/>
    <p:sldId id="402" r:id="rId26"/>
    <p:sldId id="389" r:id="rId27"/>
    <p:sldId id="385" r:id="rId28"/>
    <p:sldId id="397" r:id="rId29"/>
    <p:sldId id="322" r:id="rId30"/>
    <p:sldId id="318" r:id="rId31"/>
    <p:sldId id="324" r:id="rId32"/>
    <p:sldId id="325" r:id="rId33"/>
    <p:sldId id="321" r:id="rId34"/>
    <p:sldId id="327" r:id="rId35"/>
    <p:sldId id="415" r:id="rId3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C8279"/>
    <a:srgbClr val="EA7600"/>
    <a:srgbClr val="FDF3E8"/>
    <a:srgbClr val="FFFFFF"/>
    <a:srgbClr val="E1E1E1"/>
    <a:srgbClr val="00FFFF"/>
    <a:srgbClr val="B2B3B2"/>
    <a:srgbClr val="EFA720"/>
    <a:srgbClr val="361C64"/>
    <a:srgbClr val="0C1A4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508B0C-83A1-AC49-8C67-A38CB7C19272}" v="113" dt="2024-02-05T16:58:19.129"/>
    <p1510:client id="{5036A21E-F0D6-804B-B27D-C6BF9776ABFA}" v="1" dt="2024-02-06T09:09:51.1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540" autoAdjust="0"/>
    <p:restoredTop sz="96197"/>
  </p:normalViewPr>
  <p:slideViewPr>
    <p:cSldViewPr snapToGrid="0" snapToObjects="1">
      <p:cViewPr varScale="1">
        <p:scale>
          <a:sx n="139" d="100"/>
          <a:sy n="139" d="100"/>
        </p:scale>
        <p:origin x="176" y="496"/>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hby, Matt" userId="990afa0d-653b-4623-9f4b-3d8934fbbcc0" providerId="ADAL" clId="{5036A21E-F0D6-804B-B27D-C6BF9776ABFA}"/>
    <pc:docChg chg="addSld delSld modSld">
      <pc:chgData name="Ashby, Matt" userId="990afa0d-653b-4623-9f4b-3d8934fbbcc0" providerId="ADAL" clId="{5036A21E-F0D6-804B-B27D-C6BF9776ABFA}" dt="2024-02-06T09:09:52.993" v="1" actId="2696"/>
      <pc:docMkLst>
        <pc:docMk/>
      </pc:docMkLst>
      <pc:sldChg chg="del">
        <pc:chgData name="Ashby, Matt" userId="990afa0d-653b-4623-9f4b-3d8934fbbcc0" providerId="ADAL" clId="{5036A21E-F0D6-804B-B27D-C6BF9776ABFA}" dt="2024-02-06T09:09:52.993" v="1" actId="2696"/>
        <pc:sldMkLst>
          <pc:docMk/>
          <pc:sldMk cId="2962232499" sldId="414"/>
        </pc:sldMkLst>
      </pc:sldChg>
      <pc:sldChg chg="add">
        <pc:chgData name="Ashby, Matt" userId="990afa0d-653b-4623-9f4b-3d8934fbbcc0" providerId="ADAL" clId="{5036A21E-F0D6-804B-B27D-C6BF9776ABFA}" dt="2024-02-06T09:09:51.187" v="0"/>
        <pc:sldMkLst>
          <pc:docMk/>
          <pc:sldMk cId="3574132068" sldId="415"/>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312E54-BF84-FD48-A589-4469457B678C}"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8E071199-3A3F-C14F-B8F3-FC5FEE8A295C}">
      <dgm:prSet phldrT="[Text]" custT="1"/>
      <dgm:spPr>
        <a:solidFill>
          <a:schemeClr val="tx2"/>
        </a:solidFill>
      </dgm:spPr>
      <dgm:t>
        <a:bodyPr/>
        <a:lstStyle/>
        <a:p>
          <a:r>
            <a:rPr lang="en-GB" sz="2400" b="1" dirty="0"/>
            <a:t>“proactive”</a:t>
          </a:r>
        </a:p>
        <a:p>
          <a:r>
            <a:rPr lang="en-GB" sz="2400" dirty="0"/>
            <a:t>2–3 times normal level of patrol</a:t>
          </a:r>
          <a:endParaRPr lang="en-US" sz="2400" dirty="0"/>
        </a:p>
      </dgm:t>
    </dgm:pt>
    <dgm:pt modelId="{8F11B953-72F9-1A49-81BC-1B509891C45B}" type="parTrans" cxnId="{3505A922-1DCE-6F40-AEB3-DD2C99185F63}">
      <dgm:prSet/>
      <dgm:spPr/>
      <dgm:t>
        <a:bodyPr/>
        <a:lstStyle/>
        <a:p>
          <a:endParaRPr lang="en-US"/>
        </a:p>
      </dgm:t>
    </dgm:pt>
    <dgm:pt modelId="{5E224373-86EB-2040-B7D9-758BF0B84D8E}" type="sibTrans" cxnId="{3505A922-1DCE-6F40-AEB3-DD2C99185F63}">
      <dgm:prSet/>
      <dgm:spPr/>
      <dgm:t>
        <a:bodyPr/>
        <a:lstStyle/>
        <a:p>
          <a:endParaRPr lang="en-US"/>
        </a:p>
      </dgm:t>
    </dgm:pt>
    <dgm:pt modelId="{3A877FBB-25B3-BD45-B3C4-1AFFE1E24689}">
      <dgm:prSet phldrT="[Text]" custT="1"/>
      <dgm:spPr>
        <a:solidFill>
          <a:schemeClr val="tx2"/>
        </a:solidFill>
      </dgm:spPr>
      <dgm:t>
        <a:bodyPr/>
        <a:lstStyle/>
        <a:p>
          <a:r>
            <a:rPr lang="en-US" sz="2400" b="1" dirty="0"/>
            <a:t>“reactive”</a:t>
          </a:r>
        </a:p>
        <a:p>
          <a:r>
            <a:rPr lang="en-US" sz="2400" dirty="0"/>
            <a:t>emergency response only</a:t>
          </a:r>
        </a:p>
      </dgm:t>
    </dgm:pt>
    <dgm:pt modelId="{11D9257E-B1F0-F448-B000-059D131F0083}" type="parTrans" cxnId="{D160A21E-9D0F-B749-9837-CCCB4217C56C}">
      <dgm:prSet/>
      <dgm:spPr/>
      <dgm:t>
        <a:bodyPr/>
        <a:lstStyle/>
        <a:p>
          <a:endParaRPr lang="en-US"/>
        </a:p>
      </dgm:t>
    </dgm:pt>
    <dgm:pt modelId="{044A8816-05A0-3C4B-B1F1-0C0A93364549}" type="sibTrans" cxnId="{D160A21E-9D0F-B749-9837-CCCB4217C56C}">
      <dgm:prSet/>
      <dgm:spPr/>
      <dgm:t>
        <a:bodyPr/>
        <a:lstStyle/>
        <a:p>
          <a:endParaRPr lang="en-US"/>
        </a:p>
      </dgm:t>
    </dgm:pt>
    <dgm:pt modelId="{8785E70A-D79C-E84D-B4F6-CC2D933B5B8F}">
      <dgm:prSet phldrT="[Text]" custT="1"/>
      <dgm:spPr>
        <a:solidFill>
          <a:schemeClr val="tx2"/>
        </a:solidFill>
      </dgm:spPr>
      <dgm:t>
        <a:bodyPr/>
        <a:lstStyle/>
        <a:p>
          <a:r>
            <a:rPr lang="en-GB" sz="2400" b="1" dirty="0"/>
            <a:t>“control”</a:t>
          </a:r>
        </a:p>
        <a:p>
          <a:r>
            <a:rPr lang="en-GB" sz="2400" dirty="0"/>
            <a:t>normal level </a:t>
          </a:r>
          <a:br>
            <a:rPr lang="en-GB" sz="2400" dirty="0"/>
          </a:br>
          <a:r>
            <a:rPr lang="en-GB" sz="2400" dirty="0"/>
            <a:t>of patrol</a:t>
          </a:r>
          <a:endParaRPr lang="en-US" sz="2400" dirty="0"/>
        </a:p>
      </dgm:t>
    </dgm:pt>
    <dgm:pt modelId="{AA801100-A8A9-5842-9748-2821693B663F}" type="parTrans" cxnId="{139EA7E1-4AB2-B941-8445-0F5D253C1148}">
      <dgm:prSet/>
      <dgm:spPr/>
      <dgm:t>
        <a:bodyPr/>
        <a:lstStyle/>
        <a:p>
          <a:endParaRPr lang="en-US"/>
        </a:p>
      </dgm:t>
    </dgm:pt>
    <dgm:pt modelId="{8E04B056-986E-AE44-A9B2-10732DD5AE8C}" type="sibTrans" cxnId="{139EA7E1-4AB2-B941-8445-0F5D253C1148}">
      <dgm:prSet/>
      <dgm:spPr/>
      <dgm:t>
        <a:bodyPr/>
        <a:lstStyle/>
        <a:p>
          <a:endParaRPr lang="en-US"/>
        </a:p>
      </dgm:t>
    </dgm:pt>
    <dgm:pt modelId="{292A41F7-E824-3E48-89BA-F99CBFFC79C9}" type="pres">
      <dgm:prSet presAssocID="{35312E54-BF84-FD48-A589-4469457B678C}" presName="diagram" presStyleCnt="0">
        <dgm:presLayoutVars>
          <dgm:dir/>
          <dgm:resizeHandles val="exact"/>
        </dgm:presLayoutVars>
      </dgm:prSet>
      <dgm:spPr/>
    </dgm:pt>
    <dgm:pt modelId="{43998C3B-7145-744F-9947-5CB935386EA8}" type="pres">
      <dgm:prSet presAssocID="{8E071199-3A3F-C14F-B8F3-FC5FEE8A295C}" presName="node" presStyleLbl="node1" presStyleIdx="0" presStyleCnt="3" custScaleY="153089">
        <dgm:presLayoutVars>
          <dgm:bulletEnabled val="1"/>
        </dgm:presLayoutVars>
      </dgm:prSet>
      <dgm:spPr/>
    </dgm:pt>
    <dgm:pt modelId="{050C6F1F-D9CF-E54E-8B0E-C131703D0E17}" type="pres">
      <dgm:prSet presAssocID="{5E224373-86EB-2040-B7D9-758BF0B84D8E}" presName="sibTrans" presStyleCnt="0"/>
      <dgm:spPr/>
    </dgm:pt>
    <dgm:pt modelId="{39189114-11B8-7A4B-99E4-9181D05601D8}" type="pres">
      <dgm:prSet presAssocID="{8785E70A-D79C-E84D-B4F6-CC2D933B5B8F}" presName="node" presStyleLbl="node1" presStyleIdx="1" presStyleCnt="3" custScaleY="153089">
        <dgm:presLayoutVars>
          <dgm:bulletEnabled val="1"/>
        </dgm:presLayoutVars>
      </dgm:prSet>
      <dgm:spPr/>
    </dgm:pt>
    <dgm:pt modelId="{872A1F3E-7A2F-5941-B2E9-AD8BCA541B0E}" type="pres">
      <dgm:prSet presAssocID="{8E04B056-986E-AE44-A9B2-10732DD5AE8C}" presName="sibTrans" presStyleCnt="0"/>
      <dgm:spPr/>
    </dgm:pt>
    <dgm:pt modelId="{9ABF4C9E-4F59-8A4C-A8D2-655AE5D3DFE1}" type="pres">
      <dgm:prSet presAssocID="{3A877FBB-25B3-BD45-B3C4-1AFFE1E24689}" presName="node" presStyleLbl="node1" presStyleIdx="2" presStyleCnt="3" custScaleY="153089">
        <dgm:presLayoutVars>
          <dgm:bulletEnabled val="1"/>
        </dgm:presLayoutVars>
      </dgm:prSet>
      <dgm:spPr/>
    </dgm:pt>
  </dgm:ptLst>
  <dgm:cxnLst>
    <dgm:cxn modelId="{D160A21E-9D0F-B749-9837-CCCB4217C56C}" srcId="{35312E54-BF84-FD48-A589-4469457B678C}" destId="{3A877FBB-25B3-BD45-B3C4-1AFFE1E24689}" srcOrd="2" destOrd="0" parTransId="{11D9257E-B1F0-F448-B000-059D131F0083}" sibTransId="{044A8816-05A0-3C4B-B1F1-0C0A93364549}"/>
    <dgm:cxn modelId="{3505A922-1DCE-6F40-AEB3-DD2C99185F63}" srcId="{35312E54-BF84-FD48-A589-4469457B678C}" destId="{8E071199-3A3F-C14F-B8F3-FC5FEE8A295C}" srcOrd="0" destOrd="0" parTransId="{8F11B953-72F9-1A49-81BC-1B509891C45B}" sibTransId="{5E224373-86EB-2040-B7D9-758BF0B84D8E}"/>
    <dgm:cxn modelId="{5751E445-8BC2-1542-8AA4-7D4D75EA79C4}" type="presOf" srcId="{8785E70A-D79C-E84D-B4F6-CC2D933B5B8F}" destId="{39189114-11B8-7A4B-99E4-9181D05601D8}" srcOrd="0" destOrd="0" presId="urn:microsoft.com/office/officeart/2005/8/layout/default"/>
    <dgm:cxn modelId="{3F694D8E-6395-184F-A69C-84C07B1DC602}" type="presOf" srcId="{35312E54-BF84-FD48-A589-4469457B678C}" destId="{292A41F7-E824-3E48-89BA-F99CBFFC79C9}" srcOrd="0" destOrd="0" presId="urn:microsoft.com/office/officeart/2005/8/layout/default"/>
    <dgm:cxn modelId="{9FA25496-9DD0-8049-8223-3D534882A05B}" type="presOf" srcId="{8E071199-3A3F-C14F-B8F3-FC5FEE8A295C}" destId="{43998C3B-7145-744F-9947-5CB935386EA8}" srcOrd="0" destOrd="0" presId="urn:microsoft.com/office/officeart/2005/8/layout/default"/>
    <dgm:cxn modelId="{69D1DECF-0579-814A-AB9C-453E818ADC8F}" type="presOf" srcId="{3A877FBB-25B3-BD45-B3C4-1AFFE1E24689}" destId="{9ABF4C9E-4F59-8A4C-A8D2-655AE5D3DFE1}" srcOrd="0" destOrd="0" presId="urn:microsoft.com/office/officeart/2005/8/layout/default"/>
    <dgm:cxn modelId="{139EA7E1-4AB2-B941-8445-0F5D253C1148}" srcId="{35312E54-BF84-FD48-A589-4469457B678C}" destId="{8785E70A-D79C-E84D-B4F6-CC2D933B5B8F}" srcOrd="1" destOrd="0" parTransId="{AA801100-A8A9-5842-9748-2821693B663F}" sibTransId="{8E04B056-986E-AE44-A9B2-10732DD5AE8C}"/>
    <dgm:cxn modelId="{285BE257-D46A-D24C-9D33-228C57C5FBF7}" type="presParOf" srcId="{292A41F7-E824-3E48-89BA-F99CBFFC79C9}" destId="{43998C3B-7145-744F-9947-5CB935386EA8}" srcOrd="0" destOrd="0" presId="urn:microsoft.com/office/officeart/2005/8/layout/default"/>
    <dgm:cxn modelId="{963136F5-67A8-A64B-B4CD-2CB1B52B8C90}" type="presParOf" srcId="{292A41F7-E824-3E48-89BA-F99CBFFC79C9}" destId="{050C6F1F-D9CF-E54E-8B0E-C131703D0E17}" srcOrd="1" destOrd="0" presId="urn:microsoft.com/office/officeart/2005/8/layout/default"/>
    <dgm:cxn modelId="{CCF6898E-098F-7F4F-880A-36F08FD72E3B}" type="presParOf" srcId="{292A41F7-E824-3E48-89BA-F99CBFFC79C9}" destId="{39189114-11B8-7A4B-99E4-9181D05601D8}" srcOrd="2" destOrd="0" presId="urn:microsoft.com/office/officeart/2005/8/layout/default"/>
    <dgm:cxn modelId="{1488FFB1-2575-F644-B4EB-77E754C3A184}" type="presParOf" srcId="{292A41F7-E824-3E48-89BA-F99CBFFC79C9}" destId="{872A1F3E-7A2F-5941-B2E9-AD8BCA541B0E}" srcOrd="3" destOrd="0" presId="urn:microsoft.com/office/officeart/2005/8/layout/default"/>
    <dgm:cxn modelId="{20E38B5C-ED31-F34C-B4B3-77BF8AD5B659}" type="presParOf" srcId="{292A41F7-E824-3E48-89BA-F99CBFFC79C9}" destId="{9ABF4C9E-4F59-8A4C-A8D2-655AE5D3DFE1}" srcOrd="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602B4EB-FCE1-D249-8001-704E107D3818}"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BBF91AE6-0679-3C41-B685-3936EDB50809}">
      <dgm:prSet phldrT="[Text]" custT="1"/>
      <dgm:spPr>
        <a:solidFill>
          <a:schemeClr val="bg1"/>
        </a:solidFill>
        <a:ln w="38100">
          <a:solidFill>
            <a:schemeClr val="tx2"/>
          </a:solidFill>
        </a:ln>
      </dgm:spPr>
      <dgm:t>
        <a:bodyPr/>
        <a:lstStyle/>
        <a:p>
          <a:r>
            <a:rPr lang="en-US" sz="2400" dirty="0">
              <a:solidFill>
                <a:schemeClr val="tx1"/>
              </a:solidFill>
            </a:rPr>
            <a:t>no change in recorded crime</a:t>
          </a:r>
        </a:p>
      </dgm:t>
    </dgm:pt>
    <dgm:pt modelId="{17EDAF35-E6C1-0C4B-A936-FAC5A832ED8B}" type="parTrans" cxnId="{4925308E-131F-C341-8354-11912C08284F}">
      <dgm:prSet/>
      <dgm:spPr/>
      <dgm:t>
        <a:bodyPr/>
        <a:lstStyle/>
        <a:p>
          <a:endParaRPr lang="en-US"/>
        </a:p>
      </dgm:t>
    </dgm:pt>
    <dgm:pt modelId="{291AD606-73B0-0742-ACA2-CACDA2E44C38}" type="sibTrans" cxnId="{4925308E-131F-C341-8354-11912C08284F}">
      <dgm:prSet/>
      <dgm:spPr/>
      <dgm:t>
        <a:bodyPr/>
        <a:lstStyle/>
        <a:p>
          <a:endParaRPr lang="en-US"/>
        </a:p>
      </dgm:t>
    </dgm:pt>
    <dgm:pt modelId="{9C9B8268-C890-1F4F-B786-D80AEDD5BDF1}">
      <dgm:prSet phldrT="[Text]" custT="1"/>
      <dgm:spPr>
        <a:solidFill>
          <a:schemeClr val="bg1"/>
        </a:solidFill>
        <a:ln w="38100">
          <a:solidFill>
            <a:schemeClr val="tx2"/>
          </a:solidFill>
        </a:ln>
      </dgm:spPr>
      <dgm:t>
        <a:bodyPr/>
        <a:lstStyle/>
        <a:p>
          <a:r>
            <a:rPr lang="en-US" sz="2400" dirty="0">
              <a:solidFill>
                <a:schemeClr val="tx1"/>
              </a:solidFill>
            </a:rPr>
            <a:t>no change in </a:t>
          </a:r>
          <a:br>
            <a:rPr lang="en-US" sz="2400" dirty="0">
              <a:solidFill>
                <a:schemeClr val="tx1"/>
              </a:solidFill>
            </a:rPr>
          </a:br>
          <a:r>
            <a:rPr lang="en-US" sz="2400" dirty="0">
              <a:solidFill>
                <a:schemeClr val="tx1"/>
              </a:solidFill>
            </a:rPr>
            <a:t>fear of crime</a:t>
          </a:r>
        </a:p>
      </dgm:t>
    </dgm:pt>
    <dgm:pt modelId="{458A2404-6C75-A946-9426-AED439410579}" type="parTrans" cxnId="{AE2557DC-B56E-3849-833F-19D4FC62AB4D}">
      <dgm:prSet/>
      <dgm:spPr/>
      <dgm:t>
        <a:bodyPr/>
        <a:lstStyle/>
        <a:p>
          <a:endParaRPr lang="en-US"/>
        </a:p>
      </dgm:t>
    </dgm:pt>
    <dgm:pt modelId="{DA0F1D07-A92F-A545-9872-D5CC7261AD41}" type="sibTrans" cxnId="{AE2557DC-B56E-3849-833F-19D4FC62AB4D}">
      <dgm:prSet/>
      <dgm:spPr/>
      <dgm:t>
        <a:bodyPr/>
        <a:lstStyle/>
        <a:p>
          <a:endParaRPr lang="en-US"/>
        </a:p>
      </dgm:t>
    </dgm:pt>
    <dgm:pt modelId="{0596C957-3CCE-EA42-A81E-456E7CF66298}">
      <dgm:prSet phldrT="[Text]" custT="1"/>
      <dgm:spPr>
        <a:solidFill>
          <a:schemeClr val="bg1"/>
        </a:solidFill>
        <a:ln w="38100">
          <a:solidFill>
            <a:schemeClr val="tx2"/>
          </a:solidFill>
        </a:ln>
      </dgm:spPr>
      <dgm:t>
        <a:bodyPr/>
        <a:lstStyle/>
        <a:p>
          <a:r>
            <a:rPr lang="en-US" sz="2400" dirty="0">
              <a:solidFill>
                <a:schemeClr val="tx1"/>
              </a:solidFill>
            </a:rPr>
            <a:t>no change in perceptions </a:t>
          </a:r>
          <a:br>
            <a:rPr lang="en-US" sz="2400" dirty="0">
              <a:solidFill>
                <a:schemeClr val="tx1"/>
              </a:solidFill>
            </a:rPr>
          </a:br>
          <a:r>
            <a:rPr lang="en-US" sz="2400" dirty="0">
              <a:solidFill>
                <a:schemeClr val="tx1"/>
              </a:solidFill>
            </a:rPr>
            <a:t>of police</a:t>
          </a:r>
        </a:p>
      </dgm:t>
    </dgm:pt>
    <dgm:pt modelId="{514DD239-C0E9-2F4A-99C3-F861CB684941}" type="parTrans" cxnId="{94F52818-D865-464C-9DC6-44355460EFB3}">
      <dgm:prSet/>
      <dgm:spPr/>
      <dgm:t>
        <a:bodyPr/>
        <a:lstStyle/>
        <a:p>
          <a:endParaRPr lang="en-US"/>
        </a:p>
      </dgm:t>
    </dgm:pt>
    <dgm:pt modelId="{601E49B5-923A-DD41-B7B8-21D3FD4765DB}" type="sibTrans" cxnId="{94F52818-D865-464C-9DC6-44355460EFB3}">
      <dgm:prSet/>
      <dgm:spPr/>
      <dgm:t>
        <a:bodyPr/>
        <a:lstStyle/>
        <a:p>
          <a:endParaRPr lang="en-US"/>
        </a:p>
      </dgm:t>
    </dgm:pt>
    <dgm:pt modelId="{D1923472-CF22-E147-90F2-E1322188BC0E}" type="pres">
      <dgm:prSet presAssocID="{7602B4EB-FCE1-D249-8001-704E107D3818}" presName="diagram" presStyleCnt="0">
        <dgm:presLayoutVars>
          <dgm:dir/>
          <dgm:resizeHandles val="exact"/>
        </dgm:presLayoutVars>
      </dgm:prSet>
      <dgm:spPr/>
    </dgm:pt>
    <dgm:pt modelId="{D6F62F79-DEF9-DE4C-B1B9-4F59C43A1C11}" type="pres">
      <dgm:prSet presAssocID="{BBF91AE6-0679-3C41-B685-3936EDB50809}" presName="node" presStyleLbl="node1" presStyleIdx="0" presStyleCnt="3">
        <dgm:presLayoutVars>
          <dgm:bulletEnabled val="1"/>
        </dgm:presLayoutVars>
      </dgm:prSet>
      <dgm:spPr/>
    </dgm:pt>
    <dgm:pt modelId="{9B306A50-E7BC-934F-AF2C-DF010A1B6681}" type="pres">
      <dgm:prSet presAssocID="{291AD606-73B0-0742-ACA2-CACDA2E44C38}" presName="sibTrans" presStyleCnt="0"/>
      <dgm:spPr/>
    </dgm:pt>
    <dgm:pt modelId="{9DED03AD-4CB9-7444-9A8C-87A976E6AB47}" type="pres">
      <dgm:prSet presAssocID="{9C9B8268-C890-1F4F-B786-D80AEDD5BDF1}" presName="node" presStyleLbl="node1" presStyleIdx="1" presStyleCnt="3">
        <dgm:presLayoutVars>
          <dgm:bulletEnabled val="1"/>
        </dgm:presLayoutVars>
      </dgm:prSet>
      <dgm:spPr/>
    </dgm:pt>
    <dgm:pt modelId="{3795A299-2AD5-D148-BD23-7B1AE3300265}" type="pres">
      <dgm:prSet presAssocID="{DA0F1D07-A92F-A545-9872-D5CC7261AD41}" presName="sibTrans" presStyleCnt="0"/>
      <dgm:spPr/>
    </dgm:pt>
    <dgm:pt modelId="{F75F75C8-B40F-3C4B-88ED-C52D26DDE1B4}" type="pres">
      <dgm:prSet presAssocID="{0596C957-3CCE-EA42-A81E-456E7CF66298}" presName="node" presStyleLbl="node1" presStyleIdx="2" presStyleCnt="3">
        <dgm:presLayoutVars>
          <dgm:bulletEnabled val="1"/>
        </dgm:presLayoutVars>
      </dgm:prSet>
      <dgm:spPr/>
    </dgm:pt>
  </dgm:ptLst>
  <dgm:cxnLst>
    <dgm:cxn modelId="{94F52818-D865-464C-9DC6-44355460EFB3}" srcId="{7602B4EB-FCE1-D249-8001-704E107D3818}" destId="{0596C957-3CCE-EA42-A81E-456E7CF66298}" srcOrd="2" destOrd="0" parTransId="{514DD239-C0E9-2F4A-99C3-F861CB684941}" sibTransId="{601E49B5-923A-DD41-B7B8-21D3FD4765DB}"/>
    <dgm:cxn modelId="{A06F0027-85D7-434F-808F-4B0D20B54CB9}" type="presOf" srcId="{0596C957-3CCE-EA42-A81E-456E7CF66298}" destId="{F75F75C8-B40F-3C4B-88ED-C52D26DDE1B4}" srcOrd="0" destOrd="0" presId="urn:microsoft.com/office/officeart/2005/8/layout/default"/>
    <dgm:cxn modelId="{EFCCD83B-964C-F042-A9B0-0C58E5F13EEF}" type="presOf" srcId="{9C9B8268-C890-1F4F-B786-D80AEDD5BDF1}" destId="{9DED03AD-4CB9-7444-9A8C-87A976E6AB47}" srcOrd="0" destOrd="0" presId="urn:microsoft.com/office/officeart/2005/8/layout/default"/>
    <dgm:cxn modelId="{E1EC4C57-099C-7443-8DFF-89CF84E4F4C6}" type="presOf" srcId="{7602B4EB-FCE1-D249-8001-704E107D3818}" destId="{D1923472-CF22-E147-90F2-E1322188BC0E}" srcOrd="0" destOrd="0" presId="urn:microsoft.com/office/officeart/2005/8/layout/default"/>
    <dgm:cxn modelId="{4925308E-131F-C341-8354-11912C08284F}" srcId="{7602B4EB-FCE1-D249-8001-704E107D3818}" destId="{BBF91AE6-0679-3C41-B685-3936EDB50809}" srcOrd="0" destOrd="0" parTransId="{17EDAF35-E6C1-0C4B-A936-FAC5A832ED8B}" sibTransId="{291AD606-73B0-0742-ACA2-CACDA2E44C38}"/>
    <dgm:cxn modelId="{D1B98C9C-8C16-B746-BED4-684F652A9491}" type="presOf" srcId="{BBF91AE6-0679-3C41-B685-3936EDB50809}" destId="{D6F62F79-DEF9-DE4C-B1B9-4F59C43A1C11}" srcOrd="0" destOrd="0" presId="urn:microsoft.com/office/officeart/2005/8/layout/default"/>
    <dgm:cxn modelId="{AE2557DC-B56E-3849-833F-19D4FC62AB4D}" srcId="{7602B4EB-FCE1-D249-8001-704E107D3818}" destId="{9C9B8268-C890-1F4F-B786-D80AEDD5BDF1}" srcOrd="1" destOrd="0" parTransId="{458A2404-6C75-A946-9426-AED439410579}" sibTransId="{DA0F1D07-A92F-A545-9872-D5CC7261AD41}"/>
    <dgm:cxn modelId="{FAA45A48-7DE1-2F41-85B6-7EFF98F53979}" type="presParOf" srcId="{D1923472-CF22-E147-90F2-E1322188BC0E}" destId="{D6F62F79-DEF9-DE4C-B1B9-4F59C43A1C11}" srcOrd="0" destOrd="0" presId="urn:microsoft.com/office/officeart/2005/8/layout/default"/>
    <dgm:cxn modelId="{452E3F0A-60B0-6147-8025-BF9E1C5F257E}" type="presParOf" srcId="{D1923472-CF22-E147-90F2-E1322188BC0E}" destId="{9B306A50-E7BC-934F-AF2C-DF010A1B6681}" srcOrd="1" destOrd="0" presId="urn:microsoft.com/office/officeart/2005/8/layout/default"/>
    <dgm:cxn modelId="{DC12A228-2E73-1C48-B8FE-0200347AA9CB}" type="presParOf" srcId="{D1923472-CF22-E147-90F2-E1322188BC0E}" destId="{9DED03AD-4CB9-7444-9A8C-87A976E6AB47}" srcOrd="2" destOrd="0" presId="urn:microsoft.com/office/officeart/2005/8/layout/default"/>
    <dgm:cxn modelId="{F8449A7D-57BA-9A49-8E53-6805C22B279E}" type="presParOf" srcId="{D1923472-CF22-E147-90F2-E1322188BC0E}" destId="{3795A299-2AD5-D148-BD23-7B1AE3300265}" srcOrd="3" destOrd="0" presId="urn:microsoft.com/office/officeart/2005/8/layout/default"/>
    <dgm:cxn modelId="{BFDC0A0E-8027-7848-9845-10C9C09E0AB0}" type="presParOf" srcId="{D1923472-CF22-E147-90F2-E1322188BC0E}" destId="{F75F75C8-B40F-3C4B-88ED-C52D26DDE1B4}" srcOrd="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201174E-8C50-FA46-8A87-1DC140CEA686}"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169605A6-7A6E-8D4A-AE52-B7E53ED2E931}">
      <dgm:prSet phldrT="[Text]"/>
      <dgm:spPr>
        <a:solidFill>
          <a:schemeClr val="tx2"/>
        </a:solidFill>
        <a:ln>
          <a:noFill/>
        </a:ln>
      </dgm:spPr>
      <dgm:t>
        <a:bodyPr/>
        <a:lstStyle/>
        <a:p>
          <a:r>
            <a:rPr lang="en-US" dirty="0"/>
            <a:t>“we do that anyway”</a:t>
          </a:r>
        </a:p>
      </dgm:t>
    </dgm:pt>
    <dgm:pt modelId="{CCF35F58-572C-F442-9AA5-B212D76220D7}" type="parTrans" cxnId="{FF69490B-667F-6D45-8C0F-887B07244314}">
      <dgm:prSet/>
      <dgm:spPr/>
      <dgm:t>
        <a:bodyPr/>
        <a:lstStyle/>
        <a:p>
          <a:endParaRPr lang="en-US"/>
        </a:p>
      </dgm:t>
    </dgm:pt>
    <dgm:pt modelId="{6D1585C8-9EF1-1B4E-8E2C-6AC4F4B14FFB}" type="sibTrans" cxnId="{FF69490B-667F-6D45-8C0F-887B07244314}">
      <dgm:prSet/>
      <dgm:spPr/>
      <dgm:t>
        <a:bodyPr/>
        <a:lstStyle/>
        <a:p>
          <a:endParaRPr lang="en-US"/>
        </a:p>
      </dgm:t>
    </dgm:pt>
    <dgm:pt modelId="{0DE34D1B-73DB-9144-BC5C-DBA222F5D370}">
      <dgm:prSet phldrT="[Text]"/>
      <dgm:spPr>
        <a:solidFill>
          <a:schemeClr val="tx2"/>
        </a:solidFill>
        <a:ln>
          <a:noFill/>
        </a:ln>
      </dgm:spPr>
      <dgm:t>
        <a:bodyPr/>
        <a:lstStyle/>
        <a:p>
          <a:r>
            <a:rPr lang="en-US" dirty="0"/>
            <a:t>“I’m not </a:t>
          </a:r>
          <a:br>
            <a:rPr lang="en-US" dirty="0"/>
          </a:br>
          <a:r>
            <a:rPr lang="en-US" dirty="0"/>
            <a:t>doing that”</a:t>
          </a:r>
        </a:p>
      </dgm:t>
    </dgm:pt>
    <dgm:pt modelId="{6A16217C-4BB8-884E-8692-4280C5670A24}" type="parTrans" cxnId="{C8722DEF-F518-7D4F-916F-1FB93CF62CB9}">
      <dgm:prSet/>
      <dgm:spPr/>
      <dgm:t>
        <a:bodyPr/>
        <a:lstStyle/>
        <a:p>
          <a:endParaRPr lang="en-US"/>
        </a:p>
      </dgm:t>
    </dgm:pt>
    <dgm:pt modelId="{5988E63B-EE5B-8E4A-9755-C05406EB39F7}" type="sibTrans" cxnId="{C8722DEF-F518-7D4F-916F-1FB93CF62CB9}">
      <dgm:prSet/>
      <dgm:spPr/>
      <dgm:t>
        <a:bodyPr/>
        <a:lstStyle/>
        <a:p>
          <a:endParaRPr lang="en-US"/>
        </a:p>
      </dgm:t>
    </dgm:pt>
    <dgm:pt modelId="{1178D918-1601-594B-9F38-6E4FED6CD9FD}">
      <dgm:prSet phldrT="[Text]"/>
      <dgm:spPr>
        <a:solidFill>
          <a:schemeClr val="tx2"/>
        </a:solidFill>
        <a:ln>
          <a:noFill/>
        </a:ln>
      </dgm:spPr>
      <dgm:t>
        <a:bodyPr/>
        <a:lstStyle/>
        <a:p>
          <a:r>
            <a:rPr lang="en-US" dirty="0"/>
            <a:t>“it’s not working – I’ll stop doing it”</a:t>
          </a:r>
        </a:p>
      </dgm:t>
    </dgm:pt>
    <dgm:pt modelId="{CFFA23F0-A7A3-2744-BEE9-7401E5807BAB}" type="parTrans" cxnId="{DEEF6C0A-1F9D-4E4B-B3B9-4FD7EF4DB947}">
      <dgm:prSet/>
      <dgm:spPr/>
      <dgm:t>
        <a:bodyPr/>
        <a:lstStyle/>
        <a:p>
          <a:endParaRPr lang="en-US"/>
        </a:p>
      </dgm:t>
    </dgm:pt>
    <dgm:pt modelId="{8B5D9082-AE5B-AA41-991F-7059CE58CB8F}" type="sibTrans" cxnId="{DEEF6C0A-1F9D-4E4B-B3B9-4FD7EF4DB947}">
      <dgm:prSet/>
      <dgm:spPr/>
      <dgm:t>
        <a:bodyPr/>
        <a:lstStyle/>
        <a:p>
          <a:endParaRPr lang="en-US"/>
        </a:p>
      </dgm:t>
    </dgm:pt>
    <dgm:pt modelId="{C8DD4E79-B275-BF4D-98CE-759A1AE47445}">
      <dgm:prSet phldrT="[Text]"/>
      <dgm:spPr>
        <a:solidFill>
          <a:schemeClr val="tx2"/>
        </a:solidFill>
        <a:ln>
          <a:noFill/>
        </a:ln>
      </dgm:spPr>
      <dgm:t>
        <a:bodyPr/>
        <a:lstStyle/>
        <a:p>
          <a:r>
            <a:rPr lang="en-US" dirty="0"/>
            <a:t>“it makes me uncomfortable”</a:t>
          </a:r>
        </a:p>
      </dgm:t>
    </dgm:pt>
    <dgm:pt modelId="{7950B93B-31ED-924E-980F-10ED27CFB192}" type="parTrans" cxnId="{03A2D0FE-4A23-AA4B-86F1-894AD683ACA4}">
      <dgm:prSet/>
      <dgm:spPr/>
      <dgm:t>
        <a:bodyPr/>
        <a:lstStyle/>
        <a:p>
          <a:endParaRPr lang="en-US"/>
        </a:p>
      </dgm:t>
    </dgm:pt>
    <dgm:pt modelId="{8536BF51-A689-AD4F-B62A-53CB628889C0}" type="sibTrans" cxnId="{03A2D0FE-4A23-AA4B-86F1-894AD683ACA4}">
      <dgm:prSet/>
      <dgm:spPr/>
      <dgm:t>
        <a:bodyPr/>
        <a:lstStyle/>
        <a:p>
          <a:endParaRPr lang="en-US"/>
        </a:p>
      </dgm:t>
    </dgm:pt>
    <dgm:pt modelId="{C99F17CC-9767-864A-9BD9-08E43253D2E1}">
      <dgm:prSet phldrT="[Text]"/>
      <dgm:spPr>
        <a:solidFill>
          <a:schemeClr val="tx2"/>
        </a:solidFill>
        <a:ln>
          <a:noFill/>
        </a:ln>
      </dgm:spPr>
      <dgm:t>
        <a:bodyPr/>
        <a:lstStyle/>
        <a:p>
          <a:r>
            <a:rPr lang="en-US" dirty="0"/>
            <a:t>“I’m too busy”</a:t>
          </a:r>
        </a:p>
      </dgm:t>
    </dgm:pt>
    <dgm:pt modelId="{6F8B521B-AF71-634B-9EC9-7F2507EFA281}" type="parTrans" cxnId="{EF25FBCA-2131-4745-B5B0-EC7AD09D9424}">
      <dgm:prSet/>
      <dgm:spPr/>
      <dgm:t>
        <a:bodyPr/>
        <a:lstStyle/>
        <a:p>
          <a:endParaRPr lang="en-US"/>
        </a:p>
      </dgm:t>
    </dgm:pt>
    <dgm:pt modelId="{B4AF4581-D0DF-C04E-AD35-F051ECE989B9}" type="sibTrans" cxnId="{EF25FBCA-2131-4745-B5B0-EC7AD09D9424}">
      <dgm:prSet/>
      <dgm:spPr/>
      <dgm:t>
        <a:bodyPr/>
        <a:lstStyle/>
        <a:p>
          <a:endParaRPr lang="en-US"/>
        </a:p>
      </dgm:t>
    </dgm:pt>
    <dgm:pt modelId="{E21F855B-6D1B-0B45-A832-4EAA294C6790}">
      <dgm:prSet phldrT="[Text]"/>
      <dgm:spPr>
        <a:solidFill>
          <a:schemeClr val="tx2"/>
        </a:solidFill>
        <a:ln>
          <a:noFill/>
        </a:ln>
      </dgm:spPr>
      <dgm:t>
        <a:bodyPr/>
        <a:lstStyle/>
        <a:p>
          <a:r>
            <a:rPr lang="en-US" dirty="0"/>
            <a:t>“do you think I’m stupid?”</a:t>
          </a:r>
        </a:p>
      </dgm:t>
    </dgm:pt>
    <dgm:pt modelId="{771568C7-6B2F-FC4D-B759-0E570B69C801}" type="parTrans" cxnId="{178AED96-64DA-AA42-AF87-A10C6176D46A}">
      <dgm:prSet/>
      <dgm:spPr/>
      <dgm:t>
        <a:bodyPr/>
        <a:lstStyle/>
        <a:p>
          <a:endParaRPr lang="en-US"/>
        </a:p>
      </dgm:t>
    </dgm:pt>
    <dgm:pt modelId="{5C3C23E4-4DFE-274A-A194-E0A0D0BAEF2E}" type="sibTrans" cxnId="{178AED96-64DA-AA42-AF87-A10C6176D46A}">
      <dgm:prSet/>
      <dgm:spPr/>
      <dgm:t>
        <a:bodyPr/>
        <a:lstStyle/>
        <a:p>
          <a:endParaRPr lang="en-US"/>
        </a:p>
      </dgm:t>
    </dgm:pt>
    <dgm:pt modelId="{4F384B0C-E708-2644-8DB2-511F0BB73379}" type="pres">
      <dgm:prSet presAssocID="{D201174E-8C50-FA46-8A87-1DC140CEA686}" presName="diagram" presStyleCnt="0">
        <dgm:presLayoutVars>
          <dgm:dir/>
          <dgm:resizeHandles val="exact"/>
        </dgm:presLayoutVars>
      </dgm:prSet>
      <dgm:spPr/>
    </dgm:pt>
    <dgm:pt modelId="{A0F1F381-5B2D-304F-B2E7-70DA7C1AFA10}" type="pres">
      <dgm:prSet presAssocID="{169605A6-7A6E-8D4A-AE52-B7E53ED2E931}" presName="node" presStyleLbl="node1" presStyleIdx="0" presStyleCnt="6">
        <dgm:presLayoutVars>
          <dgm:bulletEnabled val="1"/>
        </dgm:presLayoutVars>
      </dgm:prSet>
      <dgm:spPr/>
    </dgm:pt>
    <dgm:pt modelId="{626D5AB7-6966-4F4D-AFE8-4200AFFEC861}" type="pres">
      <dgm:prSet presAssocID="{6D1585C8-9EF1-1B4E-8E2C-6AC4F4B14FFB}" presName="sibTrans" presStyleCnt="0"/>
      <dgm:spPr/>
    </dgm:pt>
    <dgm:pt modelId="{C6D9C569-B764-2B40-9924-E550D5CC65FF}" type="pres">
      <dgm:prSet presAssocID="{0DE34D1B-73DB-9144-BC5C-DBA222F5D370}" presName="node" presStyleLbl="node1" presStyleIdx="1" presStyleCnt="6">
        <dgm:presLayoutVars>
          <dgm:bulletEnabled val="1"/>
        </dgm:presLayoutVars>
      </dgm:prSet>
      <dgm:spPr/>
    </dgm:pt>
    <dgm:pt modelId="{D101EC8D-8005-2A42-877D-34C6077B8202}" type="pres">
      <dgm:prSet presAssocID="{5988E63B-EE5B-8E4A-9755-C05406EB39F7}" presName="sibTrans" presStyleCnt="0"/>
      <dgm:spPr/>
    </dgm:pt>
    <dgm:pt modelId="{8C7410E2-AE17-5D45-95AA-30E341E65AB6}" type="pres">
      <dgm:prSet presAssocID="{1178D918-1601-594B-9F38-6E4FED6CD9FD}" presName="node" presStyleLbl="node1" presStyleIdx="2" presStyleCnt="6">
        <dgm:presLayoutVars>
          <dgm:bulletEnabled val="1"/>
        </dgm:presLayoutVars>
      </dgm:prSet>
      <dgm:spPr/>
    </dgm:pt>
    <dgm:pt modelId="{272035D9-DB31-6043-809F-EC36904081EF}" type="pres">
      <dgm:prSet presAssocID="{8B5D9082-AE5B-AA41-991F-7059CE58CB8F}" presName="sibTrans" presStyleCnt="0"/>
      <dgm:spPr/>
    </dgm:pt>
    <dgm:pt modelId="{FB7A272C-A9E1-AF45-B476-0F5C985610EA}" type="pres">
      <dgm:prSet presAssocID="{C8DD4E79-B275-BF4D-98CE-759A1AE47445}" presName="node" presStyleLbl="node1" presStyleIdx="3" presStyleCnt="6">
        <dgm:presLayoutVars>
          <dgm:bulletEnabled val="1"/>
        </dgm:presLayoutVars>
      </dgm:prSet>
      <dgm:spPr/>
    </dgm:pt>
    <dgm:pt modelId="{B41834E9-C68F-5144-84E2-56E47D708443}" type="pres">
      <dgm:prSet presAssocID="{8536BF51-A689-AD4F-B62A-53CB628889C0}" presName="sibTrans" presStyleCnt="0"/>
      <dgm:spPr/>
    </dgm:pt>
    <dgm:pt modelId="{A31BA53A-0632-4B4A-A4E8-BA5E42D9560E}" type="pres">
      <dgm:prSet presAssocID="{C99F17CC-9767-864A-9BD9-08E43253D2E1}" presName="node" presStyleLbl="node1" presStyleIdx="4" presStyleCnt="6">
        <dgm:presLayoutVars>
          <dgm:bulletEnabled val="1"/>
        </dgm:presLayoutVars>
      </dgm:prSet>
      <dgm:spPr/>
    </dgm:pt>
    <dgm:pt modelId="{BC599759-70CF-6E4C-B2F9-D270FEAD737E}" type="pres">
      <dgm:prSet presAssocID="{B4AF4581-D0DF-C04E-AD35-F051ECE989B9}" presName="sibTrans" presStyleCnt="0"/>
      <dgm:spPr/>
    </dgm:pt>
    <dgm:pt modelId="{4B0E9E22-2151-DF40-BCAA-7101134FDE26}" type="pres">
      <dgm:prSet presAssocID="{E21F855B-6D1B-0B45-A832-4EAA294C6790}" presName="node" presStyleLbl="node1" presStyleIdx="5" presStyleCnt="6">
        <dgm:presLayoutVars>
          <dgm:bulletEnabled val="1"/>
        </dgm:presLayoutVars>
      </dgm:prSet>
      <dgm:spPr/>
    </dgm:pt>
  </dgm:ptLst>
  <dgm:cxnLst>
    <dgm:cxn modelId="{DEEF6C0A-1F9D-4E4B-B3B9-4FD7EF4DB947}" srcId="{D201174E-8C50-FA46-8A87-1DC140CEA686}" destId="{1178D918-1601-594B-9F38-6E4FED6CD9FD}" srcOrd="2" destOrd="0" parTransId="{CFFA23F0-A7A3-2744-BEE9-7401E5807BAB}" sibTransId="{8B5D9082-AE5B-AA41-991F-7059CE58CB8F}"/>
    <dgm:cxn modelId="{FF69490B-667F-6D45-8C0F-887B07244314}" srcId="{D201174E-8C50-FA46-8A87-1DC140CEA686}" destId="{169605A6-7A6E-8D4A-AE52-B7E53ED2E931}" srcOrd="0" destOrd="0" parTransId="{CCF35F58-572C-F442-9AA5-B212D76220D7}" sibTransId="{6D1585C8-9EF1-1B4E-8E2C-6AC4F4B14FFB}"/>
    <dgm:cxn modelId="{C508CB28-4BC2-E04D-88F4-A9741141A93F}" type="presOf" srcId="{0DE34D1B-73DB-9144-BC5C-DBA222F5D370}" destId="{C6D9C569-B764-2B40-9924-E550D5CC65FF}" srcOrd="0" destOrd="0" presId="urn:microsoft.com/office/officeart/2005/8/layout/default"/>
    <dgm:cxn modelId="{1335E879-50E3-0542-929D-E62B3F063516}" type="presOf" srcId="{D201174E-8C50-FA46-8A87-1DC140CEA686}" destId="{4F384B0C-E708-2644-8DB2-511F0BB73379}" srcOrd="0" destOrd="0" presId="urn:microsoft.com/office/officeart/2005/8/layout/default"/>
    <dgm:cxn modelId="{98D3638C-C767-E14E-8059-BDA7CB11C1BC}" type="presOf" srcId="{169605A6-7A6E-8D4A-AE52-B7E53ED2E931}" destId="{A0F1F381-5B2D-304F-B2E7-70DA7C1AFA10}" srcOrd="0" destOrd="0" presId="urn:microsoft.com/office/officeart/2005/8/layout/default"/>
    <dgm:cxn modelId="{2AAC5A91-0205-A942-B6F4-B1A890D57FF8}" type="presOf" srcId="{1178D918-1601-594B-9F38-6E4FED6CD9FD}" destId="{8C7410E2-AE17-5D45-95AA-30E341E65AB6}" srcOrd="0" destOrd="0" presId="urn:microsoft.com/office/officeart/2005/8/layout/default"/>
    <dgm:cxn modelId="{7EB72595-3E6F-2949-9D31-3C28181C4FEC}" type="presOf" srcId="{C99F17CC-9767-864A-9BD9-08E43253D2E1}" destId="{A31BA53A-0632-4B4A-A4E8-BA5E42D9560E}" srcOrd="0" destOrd="0" presId="urn:microsoft.com/office/officeart/2005/8/layout/default"/>
    <dgm:cxn modelId="{178AED96-64DA-AA42-AF87-A10C6176D46A}" srcId="{D201174E-8C50-FA46-8A87-1DC140CEA686}" destId="{E21F855B-6D1B-0B45-A832-4EAA294C6790}" srcOrd="5" destOrd="0" parTransId="{771568C7-6B2F-FC4D-B759-0E570B69C801}" sibTransId="{5C3C23E4-4DFE-274A-A194-E0A0D0BAEF2E}"/>
    <dgm:cxn modelId="{A9587A9C-D8CE-9740-93EB-963E44EE4D42}" type="presOf" srcId="{C8DD4E79-B275-BF4D-98CE-759A1AE47445}" destId="{FB7A272C-A9E1-AF45-B476-0F5C985610EA}" srcOrd="0" destOrd="0" presId="urn:microsoft.com/office/officeart/2005/8/layout/default"/>
    <dgm:cxn modelId="{51854AAB-1864-504A-AA14-A45F3C436B23}" type="presOf" srcId="{E21F855B-6D1B-0B45-A832-4EAA294C6790}" destId="{4B0E9E22-2151-DF40-BCAA-7101134FDE26}" srcOrd="0" destOrd="0" presId="urn:microsoft.com/office/officeart/2005/8/layout/default"/>
    <dgm:cxn modelId="{EF25FBCA-2131-4745-B5B0-EC7AD09D9424}" srcId="{D201174E-8C50-FA46-8A87-1DC140CEA686}" destId="{C99F17CC-9767-864A-9BD9-08E43253D2E1}" srcOrd="4" destOrd="0" parTransId="{6F8B521B-AF71-634B-9EC9-7F2507EFA281}" sibTransId="{B4AF4581-D0DF-C04E-AD35-F051ECE989B9}"/>
    <dgm:cxn modelId="{C8722DEF-F518-7D4F-916F-1FB93CF62CB9}" srcId="{D201174E-8C50-FA46-8A87-1DC140CEA686}" destId="{0DE34D1B-73DB-9144-BC5C-DBA222F5D370}" srcOrd="1" destOrd="0" parTransId="{6A16217C-4BB8-884E-8692-4280C5670A24}" sibTransId="{5988E63B-EE5B-8E4A-9755-C05406EB39F7}"/>
    <dgm:cxn modelId="{03A2D0FE-4A23-AA4B-86F1-894AD683ACA4}" srcId="{D201174E-8C50-FA46-8A87-1DC140CEA686}" destId="{C8DD4E79-B275-BF4D-98CE-759A1AE47445}" srcOrd="3" destOrd="0" parTransId="{7950B93B-31ED-924E-980F-10ED27CFB192}" sibTransId="{8536BF51-A689-AD4F-B62A-53CB628889C0}"/>
    <dgm:cxn modelId="{0EA50EAD-91D0-0D48-9544-B75787988A46}" type="presParOf" srcId="{4F384B0C-E708-2644-8DB2-511F0BB73379}" destId="{A0F1F381-5B2D-304F-B2E7-70DA7C1AFA10}" srcOrd="0" destOrd="0" presId="urn:microsoft.com/office/officeart/2005/8/layout/default"/>
    <dgm:cxn modelId="{756F4529-7294-294C-8D96-EADBB1FDF243}" type="presParOf" srcId="{4F384B0C-E708-2644-8DB2-511F0BB73379}" destId="{626D5AB7-6966-4F4D-AFE8-4200AFFEC861}" srcOrd="1" destOrd="0" presId="urn:microsoft.com/office/officeart/2005/8/layout/default"/>
    <dgm:cxn modelId="{8BC7F2D3-4E0E-9645-B610-6B6D3031E2C5}" type="presParOf" srcId="{4F384B0C-E708-2644-8DB2-511F0BB73379}" destId="{C6D9C569-B764-2B40-9924-E550D5CC65FF}" srcOrd="2" destOrd="0" presId="urn:microsoft.com/office/officeart/2005/8/layout/default"/>
    <dgm:cxn modelId="{563BE14D-749B-0340-8B0A-B6B4D056146B}" type="presParOf" srcId="{4F384B0C-E708-2644-8DB2-511F0BB73379}" destId="{D101EC8D-8005-2A42-877D-34C6077B8202}" srcOrd="3" destOrd="0" presId="urn:microsoft.com/office/officeart/2005/8/layout/default"/>
    <dgm:cxn modelId="{6CBB2E08-8CEE-E348-B1F4-C5A6DC500E28}" type="presParOf" srcId="{4F384B0C-E708-2644-8DB2-511F0BB73379}" destId="{8C7410E2-AE17-5D45-95AA-30E341E65AB6}" srcOrd="4" destOrd="0" presId="urn:microsoft.com/office/officeart/2005/8/layout/default"/>
    <dgm:cxn modelId="{3A27E04F-D75F-E748-AE2C-8128E9037692}" type="presParOf" srcId="{4F384B0C-E708-2644-8DB2-511F0BB73379}" destId="{272035D9-DB31-6043-809F-EC36904081EF}" srcOrd="5" destOrd="0" presId="urn:microsoft.com/office/officeart/2005/8/layout/default"/>
    <dgm:cxn modelId="{ECCB505E-5A4E-7246-9CB0-0DC6F23F11B3}" type="presParOf" srcId="{4F384B0C-E708-2644-8DB2-511F0BB73379}" destId="{FB7A272C-A9E1-AF45-B476-0F5C985610EA}" srcOrd="6" destOrd="0" presId="urn:microsoft.com/office/officeart/2005/8/layout/default"/>
    <dgm:cxn modelId="{4644B0FF-EDCB-0E40-A43D-B8D5D417C541}" type="presParOf" srcId="{4F384B0C-E708-2644-8DB2-511F0BB73379}" destId="{B41834E9-C68F-5144-84E2-56E47D708443}" srcOrd="7" destOrd="0" presId="urn:microsoft.com/office/officeart/2005/8/layout/default"/>
    <dgm:cxn modelId="{098C204D-41F8-0041-9D92-19958F9E640C}" type="presParOf" srcId="{4F384B0C-E708-2644-8DB2-511F0BB73379}" destId="{A31BA53A-0632-4B4A-A4E8-BA5E42D9560E}" srcOrd="8" destOrd="0" presId="urn:microsoft.com/office/officeart/2005/8/layout/default"/>
    <dgm:cxn modelId="{A66CD9A8-6B27-2346-B1CE-BFFB03E0B77A}" type="presParOf" srcId="{4F384B0C-E708-2644-8DB2-511F0BB73379}" destId="{BC599759-70CF-6E4C-B2F9-D270FEAD737E}" srcOrd="9" destOrd="0" presId="urn:microsoft.com/office/officeart/2005/8/layout/default"/>
    <dgm:cxn modelId="{F635EE6A-CA32-944E-9C41-C65743390388}" type="presParOf" srcId="{4F384B0C-E708-2644-8DB2-511F0BB73379}" destId="{4B0E9E22-2151-DF40-BCAA-7101134FDE26}"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998C3B-7145-744F-9947-5CB935386EA8}">
      <dsp:nvSpPr>
        <dsp:cNvPr id="0" name=""/>
        <dsp:cNvSpPr/>
      </dsp:nvSpPr>
      <dsp:spPr>
        <a:xfrm>
          <a:off x="0" y="132743"/>
          <a:ext cx="2632273" cy="2417832"/>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b="1" kern="1200" dirty="0"/>
            <a:t>“proactive”</a:t>
          </a:r>
        </a:p>
        <a:p>
          <a:pPr marL="0" lvl="0" indent="0" algn="ctr" defTabSz="1066800">
            <a:lnSpc>
              <a:spcPct val="90000"/>
            </a:lnSpc>
            <a:spcBef>
              <a:spcPct val="0"/>
            </a:spcBef>
            <a:spcAft>
              <a:spcPct val="35000"/>
            </a:spcAft>
            <a:buNone/>
          </a:pPr>
          <a:r>
            <a:rPr lang="en-GB" sz="2400" kern="1200" dirty="0"/>
            <a:t>2–3 times normal level of patrol</a:t>
          </a:r>
          <a:endParaRPr lang="en-US" sz="2400" kern="1200" dirty="0"/>
        </a:p>
      </dsp:txBody>
      <dsp:txXfrm>
        <a:off x="0" y="132743"/>
        <a:ext cx="2632273" cy="2417832"/>
      </dsp:txXfrm>
    </dsp:sp>
    <dsp:sp modelId="{39189114-11B8-7A4B-99E4-9181D05601D8}">
      <dsp:nvSpPr>
        <dsp:cNvPr id="0" name=""/>
        <dsp:cNvSpPr/>
      </dsp:nvSpPr>
      <dsp:spPr>
        <a:xfrm>
          <a:off x="2895500" y="132743"/>
          <a:ext cx="2632273" cy="2417832"/>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b="1" kern="1200" dirty="0"/>
            <a:t>“control”</a:t>
          </a:r>
        </a:p>
        <a:p>
          <a:pPr marL="0" lvl="0" indent="0" algn="ctr" defTabSz="1066800">
            <a:lnSpc>
              <a:spcPct val="90000"/>
            </a:lnSpc>
            <a:spcBef>
              <a:spcPct val="0"/>
            </a:spcBef>
            <a:spcAft>
              <a:spcPct val="35000"/>
            </a:spcAft>
            <a:buNone/>
          </a:pPr>
          <a:r>
            <a:rPr lang="en-GB" sz="2400" kern="1200" dirty="0"/>
            <a:t>normal level </a:t>
          </a:r>
          <a:br>
            <a:rPr lang="en-GB" sz="2400" kern="1200" dirty="0"/>
          </a:br>
          <a:r>
            <a:rPr lang="en-GB" sz="2400" kern="1200" dirty="0"/>
            <a:t>of patrol</a:t>
          </a:r>
          <a:endParaRPr lang="en-US" sz="2400" kern="1200" dirty="0"/>
        </a:p>
      </dsp:txBody>
      <dsp:txXfrm>
        <a:off x="2895500" y="132743"/>
        <a:ext cx="2632273" cy="2417832"/>
      </dsp:txXfrm>
    </dsp:sp>
    <dsp:sp modelId="{9ABF4C9E-4F59-8A4C-A8D2-655AE5D3DFE1}">
      <dsp:nvSpPr>
        <dsp:cNvPr id="0" name=""/>
        <dsp:cNvSpPr/>
      </dsp:nvSpPr>
      <dsp:spPr>
        <a:xfrm>
          <a:off x="5791001" y="132743"/>
          <a:ext cx="2632273" cy="2417832"/>
        </a:xfrm>
        <a:prstGeom prst="rect">
          <a:avLst/>
        </a:prstGeom>
        <a:solidFill>
          <a:schemeClr val="tx2"/>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“reactive”</a:t>
          </a:r>
        </a:p>
        <a:p>
          <a:pPr marL="0" lvl="0" indent="0" algn="ctr" defTabSz="1066800">
            <a:lnSpc>
              <a:spcPct val="90000"/>
            </a:lnSpc>
            <a:spcBef>
              <a:spcPct val="0"/>
            </a:spcBef>
            <a:spcAft>
              <a:spcPct val="35000"/>
            </a:spcAft>
            <a:buNone/>
          </a:pPr>
          <a:r>
            <a:rPr lang="en-US" sz="2400" kern="1200" dirty="0"/>
            <a:t>emergency response only</a:t>
          </a:r>
        </a:p>
      </dsp:txBody>
      <dsp:txXfrm>
        <a:off x="5791001" y="132743"/>
        <a:ext cx="2632273" cy="241783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F62F79-DEF9-DE4C-B1B9-4F59C43A1C11}">
      <dsp:nvSpPr>
        <dsp:cNvPr id="0" name=""/>
        <dsp:cNvSpPr/>
      </dsp:nvSpPr>
      <dsp:spPr>
        <a:xfrm>
          <a:off x="0" y="371002"/>
          <a:ext cx="2632273" cy="1579364"/>
        </a:xfrm>
        <a:prstGeom prst="rect">
          <a:avLst/>
        </a:prstGeom>
        <a:solidFill>
          <a:schemeClr val="bg1"/>
        </a:solid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no change in recorded crime</a:t>
          </a:r>
        </a:p>
      </dsp:txBody>
      <dsp:txXfrm>
        <a:off x="0" y="371002"/>
        <a:ext cx="2632273" cy="1579364"/>
      </dsp:txXfrm>
    </dsp:sp>
    <dsp:sp modelId="{9DED03AD-4CB9-7444-9A8C-87A976E6AB47}">
      <dsp:nvSpPr>
        <dsp:cNvPr id="0" name=""/>
        <dsp:cNvSpPr/>
      </dsp:nvSpPr>
      <dsp:spPr>
        <a:xfrm>
          <a:off x="2895500" y="371002"/>
          <a:ext cx="2632273" cy="1579364"/>
        </a:xfrm>
        <a:prstGeom prst="rect">
          <a:avLst/>
        </a:prstGeom>
        <a:solidFill>
          <a:schemeClr val="bg1"/>
        </a:solid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no change in </a:t>
          </a:r>
          <a:br>
            <a:rPr lang="en-US" sz="2400" kern="1200" dirty="0">
              <a:solidFill>
                <a:schemeClr val="tx1"/>
              </a:solidFill>
            </a:rPr>
          </a:br>
          <a:r>
            <a:rPr lang="en-US" sz="2400" kern="1200" dirty="0">
              <a:solidFill>
                <a:schemeClr val="tx1"/>
              </a:solidFill>
            </a:rPr>
            <a:t>fear of crime</a:t>
          </a:r>
        </a:p>
      </dsp:txBody>
      <dsp:txXfrm>
        <a:off x="2895500" y="371002"/>
        <a:ext cx="2632273" cy="1579364"/>
      </dsp:txXfrm>
    </dsp:sp>
    <dsp:sp modelId="{F75F75C8-B40F-3C4B-88ED-C52D26DDE1B4}">
      <dsp:nvSpPr>
        <dsp:cNvPr id="0" name=""/>
        <dsp:cNvSpPr/>
      </dsp:nvSpPr>
      <dsp:spPr>
        <a:xfrm>
          <a:off x="5791001" y="371002"/>
          <a:ext cx="2632273" cy="1579364"/>
        </a:xfrm>
        <a:prstGeom prst="rect">
          <a:avLst/>
        </a:prstGeom>
        <a:solidFill>
          <a:schemeClr val="bg1"/>
        </a:solid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no change in perceptions </a:t>
          </a:r>
          <a:br>
            <a:rPr lang="en-US" sz="2400" kern="1200" dirty="0">
              <a:solidFill>
                <a:schemeClr val="tx1"/>
              </a:solidFill>
            </a:rPr>
          </a:br>
          <a:r>
            <a:rPr lang="en-US" sz="2400" kern="1200" dirty="0">
              <a:solidFill>
                <a:schemeClr val="tx1"/>
              </a:solidFill>
            </a:rPr>
            <a:t>of police</a:t>
          </a:r>
        </a:p>
      </dsp:txBody>
      <dsp:txXfrm>
        <a:off x="5791001" y="371002"/>
        <a:ext cx="2632273" cy="157936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F1F381-5B2D-304F-B2E7-70DA7C1AFA10}">
      <dsp:nvSpPr>
        <dsp:cNvPr id="0" name=""/>
        <dsp:cNvSpPr/>
      </dsp:nvSpPr>
      <dsp:spPr>
        <a:xfrm>
          <a:off x="184259" y="590"/>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“we do that anyway”</a:t>
          </a:r>
        </a:p>
      </dsp:txBody>
      <dsp:txXfrm>
        <a:off x="184259" y="590"/>
        <a:ext cx="2517111" cy="1510266"/>
      </dsp:txXfrm>
    </dsp:sp>
    <dsp:sp modelId="{C6D9C569-B764-2B40-9924-E550D5CC65FF}">
      <dsp:nvSpPr>
        <dsp:cNvPr id="0" name=""/>
        <dsp:cNvSpPr/>
      </dsp:nvSpPr>
      <dsp:spPr>
        <a:xfrm>
          <a:off x="2953081" y="590"/>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“I’m not </a:t>
          </a:r>
          <a:br>
            <a:rPr lang="en-US" sz="2700" kern="1200" dirty="0"/>
          </a:br>
          <a:r>
            <a:rPr lang="en-US" sz="2700" kern="1200" dirty="0"/>
            <a:t>doing that”</a:t>
          </a:r>
        </a:p>
      </dsp:txBody>
      <dsp:txXfrm>
        <a:off x="2953081" y="590"/>
        <a:ext cx="2517111" cy="1510266"/>
      </dsp:txXfrm>
    </dsp:sp>
    <dsp:sp modelId="{8C7410E2-AE17-5D45-95AA-30E341E65AB6}">
      <dsp:nvSpPr>
        <dsp:cNvPr id="0" name=""/>
        <dsp:cNvSpPr/>
      </dsp:nvSpPr>
      <dsp:spPr>
        <a:xfrm>
          <a:off x="5721904" y="590"/>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“it’s not working – I’ll stop doing it”</a:t>
          </a:r>
        </a:p>
      </dsp:txBody>
      <dsp:txXfrm>
        <a:off x="5721904" y="590"/>
        <a:ext cx="2517111" cy="1510266"/>
      </dsp:txXfrm>
    </dsp:sp>
    <dsp:sp modelId="{FB7A272C-A9E1-AF45-B476-0F5C985610EA}">
      <dsp:nvSpPr>
        <dsp:cNvPr id="0" name=""/>
        <dsp:cNvSpPr/>
      </dsp:nvSpPr>
      <dsp:spPr>
        <a:xfrm>
          <a:off x="184259" y="1762568"/>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“it makes me uncomfortable”</a:t>
          </a:r>
        </a:p>
      </dsp:txBody>
      <dsp:txXfrm>
        <a:off x="184259" y="1762568"/>
        <a:ext cx="2517111" cy="1510266"/>
      </dsp:txXfrm>
    </dsp:sp>
    <dsp:sp modelId="{A31BA53A-0632-4B4A-A4E8-BA5E42D9560E}">
      <dsp:nvSpPr>
        <dsp:cNvPr id="0" name=""/>
        <dsp:cNvSpPr/>
      </dsp:nvSpPr>
      <dsp:spPr>
        <a:xfrm>
          <a:off x="2953081" y="1762568"/>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“I’m too busy”</a:t>
          </a:r>
        </a:p>
      </dsp:txBody>
      <dsp:txXfrm>
        <a:off x="2953081" y="1762568"/>
        <a:ext cx="2517111" cy="1510266"/>
      </dsp:txXfrm>
    </dsp:sp>
    <dsp:sp modelId="{4B0E9E22-2151-DF40-BCAA-7101134FDE26}">
      <dsp:nvSpPr>
        <dsp:cNvPr id="0" name=""/>
        <dsp:cNvSpPr/>
      </dsp:nvSpPr>
      <dsp:spPr>
        <a:xfrm>
          <a:off x="5721904" y="1762568"/>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“do you think I’m stupid?”</a:t>
          </a:r>
        </a:p>
      </dsp:txBody>
      <dsp:txXfrm>
        <a:off x="5721904" y="1762568"/>
        <a:ext cx="2517111" cy="1510266"/>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tiff>
</file>

<file path=ppt/media/image12.png>
</file>

<file path=ppt/media/image2.png>
</file>

<file path=ppt/media/image3.jpeg>
</file>

<file path=ppt/media/image4.png>
</file>

<file path=ppt/media/image5.png>
</file>

<file path=ppt/media/image6.png>
</file>

<file path=ppt/media/image7.tiff>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07A848-CEE9-2E4C-88D4-3A15E34C9D1F}" type="datetimeFigureOut">
              <a:rPr lang="en-US" smtClean="0"/>
              <a:t>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2AD9B-210B-A545-8A1E-463FED0920B4}" type="slidenum">
              <a:rPr lang="en-US" smtClean="0"/>
              <a:t>‹#›</a:t>
            </a:fld>
            <a:endParaRPr lang="en-US"/>
          </a:p>
        </p:txBody>
      </p:sp>
    </p:spTree>
    <p:extLst>
      <p:ext uri="{BB962C8B-B14F-4D97-AF65-F5344CB8AC3E}">
        <p14:creationId xmlns:p14="http://schemas.microsoft.com/office/powerpoint/2010/main" val="1993855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F02AD9B-210B-A545-8A1E-463FED0920B4}" type="slidenum">
              <a:rPr lang="en-US" smtClean="0"/>
              <a:t>5</a:t>
            </a:fld>
            <a:endParaRPr lang="en-US"/>
          </a:p>
        </p:txBody>
      </p:sp>
    </p:spTree>
    <p:extLst>
      <p:ext uri="{BB962C8B-B14F-4D97-AF65-F5344CB8AC3E}">
        <p14:creationId xmlns:p14="http://schemas.microsoft.com/office/powerpoint/2010/main" val="300029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0F02AD9B-210B-A545-8A1E-463FED0920B4}" type="slidenum">
              <a:rPr lang="en-US" smtClean="0"/>
              <a:t>9</a:t>
            </a:fld>
            <a:endParaRPr lang="en-US"/>
          </a:p>
        </p:txBody>
      </p:sp>
    </p:spTree>
    <p:extLst>
      <p:ext uri="{BB962C8B-B14F-4D97-AF65-F5344CB8AC3E}">
        <p14:creationId xmlns:p14="http://schemas.microsoft.com/office/powerpoint/2010/main" val="3739554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forest plot</a:t>
            </a:r>
          </a:p>
          <a:p>
            <a:r>
              <a:rPr lang="en-US" dirty="0"/>
              <a:t>Overall, significant decrease in crime</a:t>
            </a:r>
          </a:p>
          <a:p>
            <a:r>
              <a:rPr lang="en-US" dirty="0"/>
              <a:t>13 studies found significant decrease in crime</a:t>
            </a:r>
          </a:p>
          <a:p>
            <a:r>
              <a:rPr lang="en-US" dirty="0"/>
              <a:t>No studies found significant increase in crime</a:t>
            </a:r>
          </a:p>
          <a:p>
            <a:endParaRPr lang="en-US" dirty="0"/>
          </a:p>
        </p:txBody>
      </p:sp>
      <p:sp>
        <p:nvSpPr>
          <p:cNvPr id="4" name="Slide Number Placeholder 3"/>
          <p:cNvSpPr>
            <a:spLocks noGrp="1"/>
          </p:cNvSpPr>
          <p:nvPr>
            <p:ph type="sldNum" sz="quarter" idx="5"/>
          </p:nvPr>
        </p:nvSpPr>
        <p:spPr/>
        <p:txBody>
          <a:bodyPr/>
          <a:lstStyle/>
          <a:p>
            <a:fld id="{0F02AD9B-210B-A545-8A1E-463FED0920B4}" type="slidenum">
              <a:rPr lang="en-US" smtClean="0"/>
              <a:t>10</a:t>
            </a:fld>
            <a:endParaRPr lang="en-US"/>
          </a:p>
        </p:txBody>
      </p:sp>
    </p:spTree>
    <p:extLst>
      <p:ext uri="{BB962C8B-B14F-4D97-AF65-F5344CB8AC3E}">
        <p14:creationId xmlns:p14="http://schemas.microsoft.com/office/powerpoint/2010/main" val="2393525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significant diffusion of benefits</a:t>
            </a:r>
          </a:p>
          <a:p>
            <a:r>
              <a:rPr lang="en-US" dirty="0"/>
              <a:t>One study found significant displacement</a:t>
            </a:r>
          </a:p>
          <a:p>
            <a:r>
              <a:rPr lang="en-US" dirty="0"/>
              <a:t>Seven studies found significant diffusion of benefits</a:t>
            </a:r>
          </a:p>
        </p:txBody>
      </p:sp>
      <p:sp>
        <p:nvSpPr>
          <p:cNvPr id="4" name="Slide Number Placeholder 3"/>
          <p:cNvSpPr>
            <a:spLocks noGrp="1"/>
          </p:cNvSpPr>
          <p:nvPr>
            <p:ph type="sldNum" sz="quarter" idx="5"/>
          </p:nvPr>
        </p:nvSpPr>
        <p:spPr/>
        <p:txBody>
          <a:bodyPr/>
          <a:lstStyle/>
          <a:p>
            <a:fld id="{0F02AD9B-210B-A545-8A1E-463FED0920B4}" type="slidenum">
              <a:rPr lang="en-US" smtClean="0"/>
              <a:t>14</a:t>
            </a:fld>
            <a:endParaRPr lang="en-US"/>
          </a:p>
        </p:txBody>
      </p:sp>
    </p:spTree>
    <p:extLst>
      <p:ext uri="{BB962C8B-B14F-4D97-AF65-F5344CB8AC3E}">
        <p14:creationId xmlns:p14="http://schemas.microsoft.com/office/powerpoint/2010/main" val="975227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Study in St Louis, MO</a:t>
            </a:r>
          </a:p>
          <a:p>
            <a:r>
              <a:rPr lang="en-US" dirty="0"/>
              <a:t>Hotspots randomly allocated to additional patrol or not</a:t>
            </a:r>
          </a:p>
          <a:p>
            <a:r>
              <a:rPr lang="en-US" dirty="0"/>
              <a:t>Survey of residents before, during and six-months after</a:t>
            </a:r>
          </a:p>
        </p:txBody>
      </p:sp>
      <p:sp>
        <p:nvSpPr>
          <p:cNvPr id="4" name="Slide Number Placeholder 3"/>
          <p:cNvSpPr>
            <a:spLocks noGrp="1"/>
          </p:cNvSpPr>
          <p:nvPr>
            <p:ph type="sldNum" sz="quarter" idx="5"/>
          </p:nvPr>
        </p:nvSpPr>
        <p:spPr/>
        <p:txBody>
          <a:bodyPr/>
          <a:lstStyle/>
          <a:p>
            <a:fld id="{0F02AD9B-210B-A545-8A1E-463FED0920B4}" type="slidenum">
              <a:rPr lang="en-US" smtClean="0"/>
              <a:t>31</a:t>
            </a:fld>
            <a:endParaRPr lang="en-US"/>
          </a:p>
        </p:txBody>
      </p:sp>
    </p:spTree>
    <p:extLst>
      <p:ext uri="{BB962C8B-B14F-4D97-AF65-F5344CB8AC3E}">
        <p14:creationId xmlns:p14="http://schemas.microsoft.com/office/powerpoint/2010/main" val="982406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Study in Queensland</a:t>
            </a:r>
          </a:p>
          <a:p>
            <a:r>
              <a:rPr lang="en-US" dirty="0"/>
              <a:t>Hotspots randomly allocated to get a mobile police station visit or not</a:t>
            </a:r>
          </a:p>
          <a:p>
            <a:r>
              <a:rPr lang="en-US" dirty="0"/>
              <a:t>No difference in survey results between groups, but no change in crime either</a:t>
            </a:r>
          </a:p>
          <a:p>
            <a:endParaRPr lang="en-US" dirty="0"/>
          </a:p>
        </p:txBody>
      </p:sp>
      <p:sp>
        <p:nvSpPr>
          <p:cNvPr id="4" name="Slide Number Placeholder 3"/>
          <p:cNvSpPr>
            <a:spLocks noGrp="1"/>
          </p:cNvSpPr>
          <p:nvPr>
            <p:ph type="sldNum" sz="quarter" idx="5"/>
          </p:nvPr>
        </p:nvSpPr>
        <p:spPr/>
        <p:txBody>
          <a:bodyPr/>
          <a:lstStyle/>
          <a:p>
            <a:fld id="{0F02AD9B-210B-A545-8A1E-463FED0920B4}" type="slidenum">
              <a:rPr lang="en-US" smtClean="0"/>
              <a:t>32</a:t>
            </a:fld>
            <a:endParaRPr lang="en-US"/>
          </a:p>
        </p:txBody>
      </p:sp>
    </p:spTree>
    <p:extLst>
      <p:ext uri="{BB962C8B-B14F-4D97-AF65-F5344CB8AC3E}">
        <p14:creationId xmlns:p14="http://schemas.microsoft.com/office/powerpoint/2010/main" val="20906880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EA7600">
            <a:alpha val="10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60001" y="1235076"/>
            <a:ext cx="3491999" cy="2338304"/>
          </a:xfrm>
        </p:spPr>
        <p:txBody>
          <a:bodyPr lIns="0" tIns="0" rIns="0" bIns="0" anchor="b"/>
          <a:lstStyle>
            <a:lvl1pPr>
              <a:defRPr>
                <a:solidFill>
                  <a:srgbClr val="EA7600"/>
                </a:solidFill>
              </a:defRPr>
            </a:lvl1pPr>
          </a:lstStyle>
          <a:p>
            <a:r>
              <a:rPr lang="en-US" dirty="0"/>
              <a:t>Click to edit Master title style</a:t>
            </a:r>
          </a:p>
        </p:txBody>
      </p:sp>
      <p:sp>
        <p:nvSpPr>
          <p:cNvPr id="3" name="Subtitle 2"/>
          <p:cNvSpPr>
            <a:spLocks noGrp="1"/>
          </p:cNvSpPr>
          <p:nvPr>
            <p:ph type="subTitle" idx="1"/>
          </p:nvPr>
        </p:nvSpPr>
        <p:spPr>
          <a:xfrm>
            <a:off x="360000" y="3623504"/>
            <a:ext cx="3491999" cy="1314450"/>
          </a:xfrm>
        </p:spPr>
        <p:txBody>
          <a:bodyPr lIns="0" tIns="0" rIns="0" bIns="0" anchor="t">
            <a:normAutofit/>
          </a:bodyPr>
          <a:lstStyle>
            <a:lvl1pPr marL="0" indent="0" algn="l">
              <a:lnSpc>
                <a:spcPts val="2700"/>
              </a:lnSpc>
              <a:spcBef>
                <a:spcPts val="0"/>
              </a:spcBef>
              <a:buNone/>
              <a:defRPr sz="2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7" name="Picture 6">
            <a:extLst>
              <a:ext uri="{FF2B5EF4-FFF2-40B4-BE49-F238E27FC236}">
                <a16:creationId xmlns:a16="http://schemas.microsoft.com/office/drawing/2014/main" id="{5BDA4E62-BA19-D347-A260-892A47532888}"/>
              </a:ext>
            </a:extLst>
          </p:cNvPr>
          <p:cNvPicPr>
            <a:picLocks noChangeAspect="1"/>
          </p:cNvPicPr>
          <p:nvPr userDrawn="1"/>
        </p:nvPicPr>
        <p:blipFill>
          <a:blip r:embed="rId2" cstate="screen">
            <a:alphaModFix amt="79000"/>
            <a:extLst>
              <a:ext uri="{28A0092B-C50C-407E-A947-70E740481C1C}">
                <a14:useLocalDpi xmlns:a14="http://schemas.microsoft.com/office/drawing/2010/main"/>
              </a:ext>
            </a:extLst>
          </a:blip>
          <a:stretch>
            <a:fillRect/>
          </a:stretch>
        </p:blipFill>
        <p:spPr>
          <a:xfrm>
            <a:off x="4212336" y="464820"/>
            <a:ext cx="4931664" cy="4678680"/>
          </a:xfrm>
          <a:prstGeom prst="rect">
            <a:avLst/>
          </a:prstGeom>
        </p:spPr>
      </p:pic>
      <p:grpSp>
        <p:nvGrpSpPr>
          <p:cNvPr id="8" name="Group 7">
            <a:extLst>
              <a:ext uri="{FF2B5EF4-FFF2-40B4-BE49-F238E27FC236}">
                <a16:creationId xmlns:a16="http://schemas.microsoft.com/office/drawing/2014/main" id="{A628BF15-CD8E-6B44-A939-7591AAC5DD5F}"/>
              </a:ext>
            </a:extLst>
          </p:cNvPr>
          <p:cNvGrpSpPr/>
          <p:nvPr userDrawn="1"/>
        </p:nvGrpSpPr>
        <p:grpSpPr>
          <a:xfrm>
            <a:off x="0" y="0"/>
            <a:ext cx="9144000" cy="1235075"/>
            <a:chOff x="0" y="-66259"/>
            <a:chExt cx="9144000" cy="1235075"/>
          </a:xfrm>
        </p:grpSpPr>
        <p:sp>
          <p:nvSpPr>
            <p:cNvPr id="9" name="Freeform 24">
              <a:extLst>
                <a:ext uri="{FF2B5EF4-FFF2-40B4-BE49-F238E27FC236}">
                  <a16:creationId xmlns:a16="http://schemas.microsoft.com/office/drawing/2014/main" id="{613002D6-2AF3-CC4B-B0ED-A37A224C074F}"/>
                </a:ext>
              </a:extLst>
            </p:cNvPr>
            <p:cNvSpPr>
              <a:spLocks/>
            </p:cNvSpPr>
            <p:nvPr/>
          </p:nvSpPr>
          <p:spPr bwMode="auto">
            <a:xfrm>
              <a:off x="0" y="-66259"/>
              <a:ext cx="9144000" cy="1235075"/>
            </a:xfrm>
            <a:custGeom>
              <a:avLst/>
              <a:gdLst>
                <a:gd name="T0" fmla="*/ 0 w 1123"/>
                <a:gd name="T1" fmla="*/ 0 h 151"/>
                <a:gd name="T2" fmla="*/ 0 w 1123"/>
                <a:gd name="T3" fmla="*/ 151 h 151"/>
                <a:gd name="T4" fmla="*/ 844 w 1123"/>
                <a:gd name="T5" fmla="*/ 151 h 151"/>
                <a:gd name="T6" fmla="*/ 841 w 1123"/>
                <a:gd name="T7" fmla="*/ 148 h 151"/>
                <a:gd name="T8" fmla="*/ 832 w 1123"/>
                <a:gd name="T9" fmla="*/ 122 h 151"/>
                <a:gd name="T10" fmla="*/ 832 w 1123"/>
                <a:gd name="T11" fmla="*/ 72 h 151"/>
                <a:gd name="T12" fmla="*/ 859 w 1123"/>
                <a:gd name="T13" fmla="*/ 72 h 151"/>
                <a:gd name="T14" fmla="*/ 859 w 1123"/>
                <a:gd name="T15" fmla="*/ 124 h 151"/>
                <a:gd name="T16" fmla="*/ 863 w 1123"/>
                <a:gd name="T17" fmla="*/ 135 h 151"/>
                <a:gd name="T18" fmla="*/ 871 w 1123"/>
                <a:gd name="T19" fmla="*/ 138 h 151"/>
                <a:gd name="T20" fmla="*/ 880 w 1123"/>
                <a:gd name="T21" fmla="*/ 135 h 151"/>
                <a:gd name="T22" fmla="*/ 883 w 1123"/>
                <a:gd name="T23" fmla="*/ 124 h 151"/>
                <a:gd name="T24" fmla="*/ 883 w 1123"/>
                <a:gd name="T25" fmla="*/ 72 h 151"/>
                <a:gd name="T26" fmla="*/ 910 w 1123"/>
                <a:gd name="T27" fmla="*/ 72 h 151"/>
                <a:gd name="T28" fmla="*/ 910 w 1123"/>
                <a:gd name="T29" fmla="*/ 117 h 151"/>
                <a:gd name="T30" fmla="*/ 900 w 1123"/>
                <a:gd name="T31" fmla="*/ 148 h 151"/>
                <a:gd name="T32" fmla="*/ 897 w 1123"/>
                <a:gd name="T33" fmla="*/ 151 h 151"/>
                <a:gd name="T34" fmla="*/ 937 w 1123"/>
                <a:gd name="T35" fmla="*/ 151 h 151"/>
                <a:gd name="T36" fmla="*/ 920 w 1123"/>
                <a:gd name="T37" fmla="*/ 114 h 151"/>
                <a:gd name="T38" fmla="*/ 964 w 1123"/>
                <a:gd name="T39" fmla="*/ 69 h 151"/>
                <a:gd name="T40" fmla="*/ 998 w 1123"/>
                <a:gd name="T41" fmla="*/ 82 h 151"/>
                <a:gd name="T42" fmla="*/ 1005 w 1123"/>
                <a:gd name="T43" fmla="*/ 92 h 151"/>
                <a:gd name="T44" fmla="*/ 982 w 1123"/>
                <a:gd name="T45" fmla="*/ 103 h 151"/>
                <a:gd name="T46" fmla="*/ 965 w 1123"/>
                <a:gd name="T47" fmla="*/ 89 h 151"/>
                <a:gd name="T48" fmla="*/ 953 w 1123"/>
                <a:gd name="T49" fmla="*/ 94 h 151"/>
                <a:gd name="T50" fmla="*/ 947 w 1123"/>
                <a:gd name="T51" fmla="*/ 113 h 151"/>
                <a:gd name="T52" fmla="*/ 965 w 1123"/>
                <a:gd name="T53" fmla="*/ 137 h 151"/>
                <a:gd name="T54" fmla="*/ 982 w 1123"/>
                <a:gd name="T55" fmla="*/ 123 h 151"/>
                <a:gd name="T56" fmla="*/ 1005 w 1123"/>
                <a:gd name="T57" fmla="*/ 134 h 151"/>
                <a:gd name="T58" fmla="*/ 997 w 1123"/>
                <a:gd name="T59" fmla="*/ 146 h 151"/>
                <a:gd name="T60" fmla="*/ 991 w 1123"/>
                <a:gd name="T61" fmla="*/ 151 h 151"/>
                <a:gd name="T62" fmla="*/ 1016 w 1123"/>
                <a:gd name="T63" fmla="*/ 151 h 151"/>
                <a:gd name="T64" fmla="*/ 1016 w 1123"/>
                <a:gd name="T65" fmla="*/ 72 h 151"/>
                <a:gd name="T66" fmla="*/ 1042 w 1123"/>
                <a:gd name="T67" fmla="*/ 72 h 151"/>
                <a:gd name="T68" fmla="*/ 1042 w 1123"/>
                <a:gd name="T69" fmla="*/ 134 h 151"/>
                <a:gd name="T70" fmla="*/ 1077 w 1123"/>
                <a:gd name="T71" fmla="*/ 134 h 151"/>
                <a:gd name="T72" fmla="*/ 1077 w 1123"/>
                <a:gd name="T73" fmla="*/ 151 h 151"/>
                <a:gd name="T74" fmla="*/ 1123 w 1123"/>
                <a:gd name="T75" fmla="*/ 151 h 151"/>
                <a:gd name="T76" fmla="*/ 1123 w 1123"/>
                <a:gd name="T77" fmla="*/ 0 h 151"/>
                <a:gd name="T78" fmla="*/ 0 w 1123"/>
                <a:gd name="T7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151">
                  <a:moveTo>
                    <a:pt x="0" y="0"/>
                  </a:moveTo>
                  <a:cubicBezTo>
                    <a:pt x="0" y="151"/>
                    <a:pt x="0" y="151"/>
                    <a:pt x="0" y="151"/>
                  </a:cubicBezTo>
                  <a:cubicBezTo>
                    <a:pt x="844" y="151"/>
                    <a:pt x="844" y="151"/>
                    <a:pt x="844" y="151"/>
                  </a:cubicBezTo>
                  <a:cubicBezTo>
                    <a:pt x="843" y="150"/>
                    <a:pt x="842" y="149"/>
                    <a:pt x="841" y="148"/>
                  </a:cubicBezTo>
                  <a:cubicBezTo>
                    <a:pt x="833" y="140"/>
                    <a:pt x="833" y="131"/>
                    <a:pt x="832" y="122"/>
                  </a:cubicBezTo>
                  <a:cubicBezTo>
                    <a:pt x="832" y="72"/>
                    <a:pt x="832" y="72"/>
                    <a:pt x="832" y="72"/>
                  </a:cubicBezTo>
                  <a:cubicBezTo>
                    <a:pt x="859" y="72"/>
                    <a:pt x="859" y="72"/>
                    <a:pt x="859" y="72"/>
                  </a:cubicBezTo>
                  <a:cubicBezTo>
                    <a:pt x="859" y="124"/>
                    <a:pt x="859" y="124"/>
                    <a:pt x="859" y="124"/>
                  </a:cubicBezTo>
                  <a:cubicBezTo>
                    <a:pt x="859" y="128"/>
                    <a:pt x="860" y="132"/>
                    <a:pt x="863" y="135"/>
                  </a:cubicBezTo>
                  <a:cubicBezTo>
                    <a:pt x="865" y="137"/>
                    <a:pt x="868" y="138"/>
                    <a:pt x="871" y="138"/>
                  </a:cubicBezTo>
                  <a:cubicBezTo>
                    <a:pt x="875" y="138"/>
                    <a:pt x="878" y="136"/>
                    <a:pt x="880" y="135"/>
                  </a:cubicBezTo>
                  <a:cubicBezTo>
                    <a:pt x="883" y="132"/>
                    <a:pt x="883" y="128"/>
                    <a:pt x="883" y="124"/>
                  </a:cubicBezTo>
                  <a:cubicBezTo>
                    <a:pt x="883" y="72"/>
                    <a:pt x="883" y="72"/>
                    <a:pt x="883" y="72"/>
                  </a:cubicBezTo>
                  <a:cubicBezTo>
                    <a:pt x="910" y="72"/>
                    <a:pt x="910" y="72"/>
                    <a:pt x="910" y="72"/>
                  </a:cubicBezTo>
                  <a:cubicBezTo>
                    <a:pt x="910" y="117"/>
                    <a:pt x="910" y="117"/>
                    <a:pt x="910" y="117"/>
                  </a:cubicBezTo>
                  <a:cubicBezTo>
                    <a:pt x="910" y="126"/>
                    <a:pt x="910" y="139"/>
                    <a:pt x="900" y="148"/>
                  </a:cubicBezTo>
                  <a:cubicBezTo>
                    <a:pt x="899" y="149"/>
                    <a:pt x="898" y="150"/>
                    <a:pt x="897" y="151"/>
                  </a:cubicBezTo>
                  <a:cubicBezTo>
                    <a:pt x="937" y="151"/>
                    <a:pt x="937" y="151"/>
                    <a:pt x="937" y="151"/>
                  </a:cubicBezTo>
                  <a:cubicBezTo>
                    <a:pt x="925" y="142"/>
                    <a:pt x="920" y="128"/>
                    <a:pt x="920" y="114"/>
                  </a:cubicBezTo>
                  <a:cubicBezTo>
                    <a:pt x="920" y="92"/>
                    <a:pt x="935" y="69"/>
                    <a:pt x="964" y="69"/>
                  </a:cubicBezTo>
                  <a:cubicBezTo>
                    <a:pt x="976" y="69"/>
                    <a:pt x="989" y="73"/>
                    <a:pt x="998" y="82"/>
                  </a:cubicBezTo>
                  <a:cubicBezTo>
                    <a:pt x="1001" y="86"/>
                    <a:pt x="1003" y="89"/>
                    <a:pt x="1005" y="92"/>
                  </a:cubicBezTo>
                  <a:cubicBezTo>
                    <a:pt x="982" y="103"/>
                    <a:pt x="982" y="103"/>
                    <a:pt x="982" y="103"/>
                  </a:cubicBezTo>
                  <a:cubicBezTo>
                    <a:pt x="980" y="98"/>
                    <a:pt x="976" y="89"/>
                    <a:pt x="965" y="89"/>
                  </a:cubicBezTo>
                  <a:cubicBezTo>
                    <a:pt x="959" y="89"/>
                    <a:pt x="955" y="92"/>
                    <a:pt x="953" y="94"/>
                  </a:cubicBezTo>
                  <a:cubicBezTo>
                    <a:pt x="947" y="100"/>
                    <a:pt x="947" y="109"/>
                    <a:pt x="947" y="113"/>
                  </a:cubicBezTo>
                  <a:cubicBezTo>
                    <a:pt x="947" y="125"/>
                    <a:pt x="952" y="137"/>
                    <a:pt x="965" y="137"/>
                  </a:cubicBezTo>
                  <a:cubicBezTo>
                    <a:pt x="977" y="137"/>
                    <a:pt x="981" y="126"/>
                    <a:pt x="982" y="123"/>
                  </a:cubicBezTo>
                  <a:cubicBezTo>
                    <a:pt x="1005" y="134"/>
                    <a:pt x="1005" y="134"/>
                    <a:pt x="1005" y="134"/>
                  </a:cubicBezTo>
                  <a:cubicBezTo>
                    <a:pt x="1003" y="138"/>
                    <a:pt x="1001" y="142"/>
                    <a:pt x="997" y="146"/>
                  </a:cubicBezTo>
                  <a:cubicBezTo>
                    <a:pt x="995" y="148"/>
                    <a:pt x="993" y="150"/>
                    <a:pt x="991" y="151"/>
                  </a:cubicBezTo>
                  <a:cubicBezTo>
                    <a:pt x="1016" y="151"/>
                    <a:pt x="1016" y="151"/>
                    <a:pt x="1016" y="151"/>
                  </a:cubicBezTo>
                  <a:cubicBezTo>
                    <a:pt x="1016" y="72"/>
                    <a:pt x="1016" y="72"/>
                    <a:pt x="1016" y="72"/>
                  </a:cubicBezTo>
                  <a:cubicBezTo>
                    <a:pt x="1042" y="72"/>
                    <a:pt x="1042" y="72"/>
                    <a:pt x="1042" y="72"/>
                  </a:cubicBezTo>
                  <a:cubicBezTo>
                    <a:pt x="1042" y="134"/>
                    <a:pt x="1042" y="134"/>
                    <a:pt x="1042" y="134"/>
                  </a:cubicBezTo>
                  <a:cubicBezTo>
                    <a:pt x="1077" y="134"/>
                    <a:pt x="1077" y="134"/>
                    <a:pt x="1077" y="134"/>
                  </a:cubicBezTo>
                  <a:cubicBezTo>
                    <a:pt x="1077" y="151"/>
                    <a:pt x="1077" y="151"/>
                    <a:pt x="1077" y="151"/>
                  </a:cubicBezTo>
                  <a:cubicBezTo>
                    <a:pt x="1123" y="151"/>
                    <a:pt x="1123" y="151"/>
                    <a:pt x="1123" y="151"/>
                  </a:cubicBezTo>
                  <a:cubicBezTo>
                    <a:pt x="1123" y="0"/>
                    <a:pt x="1123" y="0"/>
                    <a:pt x="1123" y="0"/>
                  </a:cubicBezTo>
                  <a:lnTo>
                    <a:pt x="0" y="0"/>
                  </a:lnTo>
                  <a:close/>
                </a:path>
              </a:pathLst>
            </a:custGeom>
            <a:solidFill>
              <a:srgbClr val="EA7600"/>
            </a:solidFill>
            <a:ln>
              <a:noFill/>
            </a:ln>
          </p:spPr>
          <p:txBody>
            <a:bodyPr vert="horz" wrap="square" lIns="91440" tIns="45720" rIns="91440" bIns="45720" numCol="1" anchor="t" anchorCtr="0" compatLnSpc="1">
              <a:prstTxWarp prst="textNoShape">
                <a:avLst/>
              </a:prstTxWarp>
            </a:bodyPr>
            <a:lstStyle/>
            <a:p>
              <a:endParaRPr lang="en-GB"/>
            </a:p>
          </p:txBody>
        </p:sp>
        <p:pic>
          <p:nvPicPr>
            <p:cNvPr id="10" name="Picture 9">
              <a:extLst>
                <a:ext uri="{FF2B5EF4-FFF2-40B4-BE49-F238E27FC236}">
                  <a16:creationId xmlns:a16="http://schemas.microsoft.com/office/drawing/2014/main" id="{1942D3B0-629D-8243-8BE9-640E05E4360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flipH="1">
              <a:off x="6420182" y="514785"/>
              <a:ext cx="257986" cy="303133"/>
            </a:xfrm>
            <a:prstGeom prst="rect">
              <a:avLst/>
            </a:prstGeom>
          </p:spPr>
        </p:pic>
      </p:grpSp>
      <p:sp>
        <p:nvSpPr>
          <p:cNvPr id="12" name="TextBox 11">
            <a:extLst>
              <a:ext uri="{FF2B5EF4-FFF2-40B4-BE49-F238E27FC236}">
                <a16:creationId xmlns:a16="http://schemas.microsoft.com/office/drawing/2014/main" id="{8815D382-BB18-CA40-AFDA-B529DA65A756}"/>
              </a:ext>
            </a:extLst>
          </p:cNvPr>
          <p:cNvSpPr txBox="1"/>
          <p:nvPr userDrawn="1"/>
        </p:nvSpPr>
        <p:spPr>
          <a:xfrm>
            <a:off x="294124" y="253355"/>
            <a:ext cx="2019784" cy="169277"/>
          </a:xfrm>
          <a:prstGeom prst="rect">
            <a:avLst/>
          </a:prstGeom>
          <a:noFill/>
        </p:spPr>
        <p:txBody>
          <a:bodyPr wrap="none" lIns="0" tIns="0" rIns="0" bIns="0" rtlCol="0" anchor="t" anchorCtr="0">
            <a:spAutoFit/>
          </a:bodyPr>
          <a:lstStyle/>
          <a:p>
            <a:r>
              <a:rPr lang="en-US" sz="1100" b="1" dirty="0">
                <a:solidFill>
                  <a:schemeClr val="bg1"/>
                </a:solidFill>
                <a:latin typeface="Arial"/>
                <a:cs typeface="Arial"/>
              </a:rPr>
              <a:t>SECURITY &amp; CRIME SCIENCE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Text Orange">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3B4EA9D-6CA4-E245-AA4D-566D9E334F56}"/>
              </a:ext>
            </a:extLst>
          </p:cNvPr>
          <p:cNvSpPr/>
          <p:nvPr userDrawn="1"/>
        </p:nvSpPr>
        <p:spPr>
          <a:xfrm>
            <a:off x="-1" y="0"/>
            <a:ext cx="9144001" cy="5143500"/>
          </a:xfrm>
          <a:prstGeom prst="rect">
            <a:avLst/>
          </a:prstGeom>
          <a:solidFill>
            <a:srgbClr val="EA7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080000" y="360000"/>
            <a:ext cx="6983999" cy="4424400"/>
          </a:xfrm>
        </p:spPr>
        <p:txBody>
          <a:bodyPr>
            <a:normAutofit/>
          </a:bodyPr>
          <a:lstStyle>
            <a:lvl1pPr algn="ctr">
              <a:lnSpc>
                <a:spcPts val="4300"/>
              </a:lnSpc>
              <a:defRPr sz="4400">
                <a:solidFill>
                  <a:schemeClr val="bg1"/>
                </a:solidFill>
              </a:defRPr>
            </a:lvl1pPr>
          </a:lstStyle>
          <a:p>
            <a:pPr lvl="0"/>
            <a:r>
              <a:rPr lang="en-US" dirty="0"/>
              <a:t>Click to edit Master text styles</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E1E1E1"/>
                </a:solidFill>
                <a:latin typeface="Arial" panose="020B0604020202020204" pitchFamily="34" charset="0"/>
                <a:cs typeface="Arial" panose="020B0604020202020204" pitchFamily="34" charset="0"/>
              </a:rPr>
              <a:t>‹#›</a:t>
            </a:fld>
            <a:endParaRPr lang="en-US" sz="1000" dirty="0">
              <a:solidFill>
                <a:srgbClr val="E1E1E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3732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8691460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ontent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285750"/>
            <a:ext cx="8305800" cy="39601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Slide Number Placeholder 4"/>
          <p:cNvSpPr>
            <a:spLocks noGrp="1"/>
          </p:cNvSpPr>
          <p:nvPr>
            <p:ph type="sldNum" sz="quarter" idx="11"/>
          </p:nvPr>
        </p:nvSpPr>
        <p:spPr/>
        <p:txBody>
          <a:bodyPr/>
          <a:lstStyle>
            <a:lvl1pPr>
              <a:defRPr/>
            </a:lvl1pPr>
          </a:lstStyle>
          <a:p>
            <a:fld id="{9E0C1F18-7600-4F0B-911D-FD3614860AD8}" type="slidenum">
              <a:rPr lang="en-GB" altLang="en-US"/>
              <a:pPr/>
              <a:t>‹#›</a:t>
            </a:fld>
            <a:endParaRPr lang="en-GB" altLang="en-US"/>
          </a:p>
        </p:txBody>
      </p:sp>
    </p:spTree>
    <p:extLst>
      <p:ext uri="{BB962C8B-B14F-4D97-AF65-F5344CB8AC3E}">
        <p14:creationId xmlns:p14="http://schemas.microsoft.com/office/powerpoint/2010/main" val="34637198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Slide">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94932D5-8EDC-6641-9DA8-212A8466D4F7}"/>
              </a:ext>
            </a:extLst>
          </p:cNvPr>
          <p:cNvPicPr>
            <a:picLocks noChangeAspect="1"/>
          </p:cNvPicPr>
          <p:nvPr userDrawn="1"/>
        </p:nvPicPr>
        <p:blipFill>
          <a:blip r:embed="rId2" cstate="screen">
            <a:alphaModFix amt="69000"/>
            <a:extLst>
              <a:ext uri="{28A0092B-C50C-407E-A947-70E740481C1C}">
                <a14:useLocalDpi xmlns:a14="http://schemas.microsoft.com/office/drawing/2010/main"/>
              </a:ext>
            </a:extLst>
          </a:blip>
          <a:stretch>
            <a:fillRect/>
          </a:stretch>
        </p:blipFill>
        <p:spPr>
          <a:xfrm>
            <a:off x="0" y="211836"/>
            <a:ext cx="9144000" cy="4931664"/>
          </a:xfrm>
          <a:prstGeom prst="rect">
            <a:avLst/>
          </a:prstGeom>
        </p:spPr>
      </p:pic>
      <p:sp>
        <p:nvSpPr>
          <p:cNvPr id="8" name="Rectangle 12">
            <a:extLst>
              <a:ext uri="{FF2B5EF4-FFF2-40B4-BE49-F238E27FC236}">
                <a16:creationId xmlns:a16="http://schemas.microsoft.com/office/drawing/2014/main" id="{1CFBA91A-C40A-3149-9181-310301944778}"/>
              </a:ext>
            </a:extLst>
          </p:cNvPr>
          <p:cNvSpPr>
            <a:spLocks noChangeArrowheads="1"/>
          </p:cNvSpPr>
          <p:nvPr userDrawn="1"/>
        </p:nvSpPr>
        <p:spPr bwMode="auto">
          <a:xfrm>
            <a:off x="1303158" y="739774"/>
            <a:ext cx="4605866" cy="3286687"/>
          </a:xfrm>
          <a:prstGeom prst="rect">
            <a:avLst/>
          </a:prstGeom>
          <a:solidFill>
            <a:schemeClr val="bg1"/>
          </a:solidFill>
          <a:ln w="9525">
            <a:noFill/>
            <a:prstDash val="sysDot"/>
            <a:miter lim="800000"/>
            <a:headEnd/>
            <a:tailEnd/>
          </a:ln>
          <a:effectLst/>
        </p:spPr>
        <p:txBody>
          <a:bodyPr lIns="180000" tIns="180000" rIns="180000" bIns="360000" numCol="1" spcCol="7200000" anchor="b">
            <a:noAutofit/>
          </a:bodyPr>
          <a:lstStyle/>
          <a:p>
            <a:pPr>
              <a:lnSpc>
                <a:spcPts val="2700"/>
              </a:lnSpc>
            </a:pPr>
            <a:endParaRPr lang="en-GB" sz="2800" baseline="30000" dirty="0">
              <a:latin typeface="Arial" charset="0"/>
              <a:ea typeface="Arial" charset="0"/>
              <a:cs typeface="Arial" charset="0"/>
            </a:endParaRPr>
          </a:p>
        </p:txBody>
      </p:sp>
      <p:sp>
        <p:nvSpPr>
          <p:cNvPr id="2" name="Title 1"/>
          <p:cNvSpPr>
            <a:spLocks noGrp="1"/>
          </p:cNvSpPr>
          <p:nvPr>
            <p:ph type="ctrTitle"/>
          </p:nvPr>
        </p:nvSpPr>
        <p:spPr>
          <a:xfrm>
            <a:off x="1303158" y="730825"/>
            <a:ext cx="4605866" cy="3286688"/>
          </a:xfrm>
          <a:solidFill>
            <a:srgbClr val="EA7600">
              <a:alpha val="10000"/>
            </a:srgbClr>
          </a:solidFill>
        </p:spPr>
        <p:txBody>
          <a:bodyPr lIns="180000" tIns="180000" rIns="900000" bIns="360000" anchor="b"/>
          <a:lstStyle/>
          <a:p>
            <a:r>
              <a:rPr lang="en-US" dirty="0"/>
              <a:t>Click to edit Master title style</a:t>
            </a:r>
          </a:p>
        </p:txBody>
      </p:sp>
      <p:grpSp>
        <p:nvGrpSpPr>
          <p:cNvPr id="9" name="Group 8">
            <a:extLst>
              <a:ext uri="{FF2B5EF4-FFF2-40B4-BE49-F238E27FC236}">
                <a16:creationId xmlns:a16="http://schemas.microsoft.com/office/drawing/2014/main" id="{4C01EB8A-5AB4-8E43-B952-CCD7D0B6DE47}"/>
              </a:ext>
            </a:extLst>
          </p:cNvPr>
          <p:cNvGrpSpPr/>
          <p:nvPr userDrawn="1"/>
        </p:nvGrpSpPr>
        <p:grpSpPr>
          <a:xfrm>
            <a:off x="0" y="-1588"/>
            <a:ext cx="9144000" cy="741363"/>
            <a:chOff x="0" y="-1588"/>
            <a:chExt cx="9144000" cy="741363"/>
          </a:xfrm>
        </p:grpSpPr>
        <p:sp>
          <p:nvSpPr>
            <p:cNvPr id="10" name="Freeform 5">
              <a:extLst>
                <a:ext uri="{FF2B5EF4-FFF2-40B4-BE49-F238E27FC236}">
                  <a16:creationId xmlns:a16="http://schemas.microsoft.com/office/drawing/2014/main" id="{163B503A-002F-1B47-8F3F-6FC06438215F}"/>
                </a:ext>
              </a:extLst>
            </p:cNvPr>
            <p:cNvSpPr>
              <a:spLocks/>
            </p:cNvSpPr>
            <p:nvPr/>
          </p:nvSpPr>
          <p:spPr bwMode="auto">
            <a:xfrm>
              <a:off x="0" y="-1588"/>
              <a:ext cx="9144000" cy="741363"/>
            </a:xfrm>
            <a:custGeom>
              <a:avLst/>
              <a:gdLst>
                <a:gd name="T0" fmla="*/ 0 w 1123"/>
                <a:gd name="T1" fmla="*/ 0 h 90"/>
                <a:gd name="T2" fmla="*/ 0 w 1123"/>
                <a:gd name="T3" fmla="*/ 90 h 90"/>
                <a:gd name="T4" fmla="*/ 957 w 1123"/>
                <a:gd name="T5" fmla="*/ 90 h 90"/>
                <a:gd name="T6" fmla="*/ 955 w 1123"/>
                <a:gd name="T7" fmla="*/ 89 h 90"/>
                <a:gd name="T8" fmla="*/ 949 w 1123"/>
                <a:gd name="T9" fmla="*/ 73 h 90"/>
                <a:gd name="T10" fmla="*/ 949 w 1123"/>
                <a:gd name="T11" fmla="*/ 43 h 90"/>
                <a:gd name="T12" fmla="*/ 966 w 1123"/>
                <a:gd name="T13" fmla="*/ 43 h 90"/>
                <a:gd name="T14" fmla="*/ 966 w 1123"/>
                <a:gd name="T15" fmla="*/ 74 h 90"/>
                <a:gd name="T16" fmla="*/ 967 w 1123"/>
                <a:gd name="T17" fmla="*/ 80 h 90"/>
                <a:gd name="T18" fmla="*/ 973 w 1123"/>
                <a:gd name="T19" fmla="*/ 82 h 90"/>
                <a:gd name="T20" fmla="*/ 978 w 1123"/>
                <a:gd name="T21" fmla="*/ 80 h 90"/>
                <a:gd name="T22" fmla="*/ 980 w 1123"/>
                <a:gd name="T23" fmla="*/ 74 h 90"/>
                <a:gd name="T24" fmla="*/ 980 w 1123"/>
                <a:gd name="T25" fmla="*/ 43 h 90"/>
                <a:gd name="T26" fmla="*/ 996 w 1123"/>
                <a:gd name="T27" fmla="*/ 43 h 90"/>
                <a:gd name="T28" fmla="*/ 996 w 1123"/>
                <a:gd name="T29" fmla="*/ 70 h 90"/>
                <a:gd name="T30" fmla="*/ 990 w 1123"/>
                <a:gd name="T31" fmla="*/ 89 h 90"/>
                <a:gd name="T32" fmla="*/ 988 w 1123"/>
                <a:gd name="T33" fmla="*/ 90 h 90"/>
                <a:gd name="T34" fmla="*/ 1012 w 1123"/>
                <a:gd name="T35" fmla="*/ 90 h 90"/>
                <a:gd name="T36" fmla="*/ 1002 w 1123"/>
                <a:gd name="T37" fmla="*/ 68 h 90"/>
                <a:gd name="T38" fmla="*/ 1028 w 1123"/>
                <a:gd name="T39" fmla="*/ 41 h 90"/>
                <a:gd name="T40" fmla="*/ 1048 w 1123"/>
                <a:gd name="T41" fmla="*/ 49 h 90"/>
                <a:gd name="T42" fmla="*/ 1052 w 1123"/>
                <a:gd name="T43" fmla="*/ 55 h 90"/>
                <a:gd name="T44" fmla="*/ 1039 w 1123"/>
                <a:gd name="T45" fmla="*/ 62 h 90"/>
                <a:gd name="T46" fmla="*/ 1028 w 1123"/>
                <a:gd name="T47" fmla="*/ 53 h 90"/>
                <a:gd name="T48" fmla="*/ 1022 w 1123"/>
                <a:gd name="T49" fmla="*/ 56 h 90"/>
                <a:gd name="T50" fmla="*/ 1018 w 1123"/>
                <a:gd name="T51" fmla="*/ 67 h 90"/>
                <a:gd name="T52" fmla="*/ 1028 w 1123"/>
                <a:gd name="T53" fmla="*/ 82 h 90"/>
                <a:gd name="T54" fmla="*/ 1039 w 1123"/>
                <a:gd name="T55" fmla="*/ 74 h 90"/>
                <a:gd name="T56" fmla="*/ 1052 w 1123"/>
                <a:gd name="T57" fmla="*/ 80 h 90"/>
                <a:gd name="T58" fmla="*/ 1047 w 1123"/>
                <a:gd name="T59" fmla="*/ 87 h 90"/>
                <a:gd name="T60" fmla="*/ 1044 w 1123"/>
                <a:gd name="T61" fmla="*/ 90 h 90"/>
                <a:gd name="T62" fmla="*/ 1059 w 1123"/>
                <a:gd name="T63" fmla="*/ 90 h 90"/>
                <a:gd name="T64" fmla="*/ 1059 w 1123"/>
                <a:gd name="T65" fmla="*/ 43 h 90"/>
                <a:gd name="T66" fmla="*/ 1075 w 1123"/>
                <a:gd name="T67" fmla="*/ 43 h 90"/>
                <a:gd name="T68" fmla="*/ 1075 w 1123"/>
                <a:gd name="T69" fmla="*/ 80 h 90"/>
                <a:gd name="T70" fmla="*/ 1096 w 1123"/>
                <a:gd name="T71" fmla="*/ 80 h 90"/>
                <a:gd name="T72" fmla="*/ 1096 w 1123"/>
                <a:gd name="T73" fmla="*/ 90 h 90"/>
                <a:gd name="T74" fmla="*/ 1123 w 1123"/>
                <a:gd name="T75" fmla="*/ 90 h 90"/>
                <a:gd name="T76" fmla="*/ 1123 w 1123"/>
                <a:gd name="T77" fmla="*/ 0 h 90"/>
                <a:gd name="T78" fmla="*/ 0 w 1123"/>
                <a:gd name="T7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90">
                  <a:moveTo>
                    <a:pt x="0" y="0"/>
                  </a:moveTo>
                  <a:cubicBezTo>
                    <a:pt x="0" y="90"/>
                    <a:pt x="0" y="90"/>
                    <a:pt x="0" y="90"/>
                  </a:cubicBezTo>
                  <a:cubicBezTo>
                    <a:pt x="957" y="90"/>
                    <a:pt x="957" y="90"/>
                    <a:pt x="957" y="90"/>
                  </a:cubicBezTo>
                  <a:cubicBezTo>
                    <a:pt x="956" y="90"/>
                    <a:pt x="955" y="89"/>
                    <a:pt x="955" y="89"/>
                  </a:cubicBezTo>
                  <a:cubicBezTo>
                    <a:pt x="950" y="84"/>
                    <a:pt x="950" y="78"/>
                    <a:pt x="949" y="73"/>
                  </a:cubicBezTo>
                  <a:cubicBezTo>
                    <a:pt x="949" y="43"/>
                    <a:pt x="949" y="43"/>
                    <a:pt x="949" y="43"/>
                  </a:cubicBezTo>
                  <a:cubicBezTo>
                    <a:pt x="966" y="43"/>
                    <a:pt x="966" y="43"/>
                    <a:pt x="966" y="43"/>
                  </a:cubicBezTo>
                  <a:cubicBezTo>
                    <a:pt x="966" y="74"/>
                    <a:pt x="966" y="74"/>
                    <a:pt x="966" y="74"/>
                  </a:cubicBezTo>
                  <a:cubicBezTo>
                    <a:pt x="966" y="76"/>
                    <a:pt x="966" y="79"/>
                    <a:pt x="967" y="80"/>
                  </a:cubicBezTo>
                  <a:cubicBezTo>
                    <a:pt x="969" y="82"/>
                    <a:pt x="971" y="82"/>
                    <a:pt x="973" y="82"/>
                  </a:cubicBezTo>
                  <a:cubicBezTo>
                    <a:pt x="975" y="82"/>
                    <a:pt x="977" y="81"/>
                    <a:pt x="978" y="80"/>
                  </a:cubicBezTo>
                  <a:cubicBezTo>
                    <a:pt x="979" y="79"/>
                    <a:pt x="980" y="76"/>
                    <a:pt x="980" y="74"/>
                  </a:cubicBezTo>
                  <a:cubicBezTo>
                    <a:pt x="980" y="43"/>
                    <a:pt x="980" y="43"/>
                    <a:pt x="980" y="43"/>
                  </a:cubicBezTo>
                  <a:cubicBezTo>
                    <a:pt x="996" y="43"/>
                    <a:pt x="996" y="43"/>
                    <a:pt x="996" y="43"/>
                  </a:cubicBezTo>
                  <a:cubicBezTo>
                    <a:pt x="996" y="70"/>
                    <a:pt x="996" y="70"/>
                    <a:pt x="996" y="70"/>
                  </a:cubicBezTo>
                  <a:cubicBezTo>
                    <a:pt x="996" y="75"/>
                    <a:pt x="996" y="83"/>
                    <a:pt x="990" y="89"/>
                  </a:cubicBezTo>
                  <a:cubicBezTo>
                    <a:pt x="989" y="89"/>
                    <a:pt x="989" y="90"/>
                    <a:pt x="988" y="90"/>
                  </a:cubicBezTo>
                  <a:cubicBezTo>
                    <a:pt x="1012" y="90"/>
                    <a:pt x="1012" y="90"/>
                    <a:pt x="1012" y="90"/>
                  </a:cubicBezTo>
                  <a:cubicBezTo>
                    <a:pt x="1005" y="85"/>
                    <a:pt x="1002" y="76"/>
                    <a:pt x="1002" y="68"/>
                  </a:cubicBezTo>
                  <a:cubicBezTo>
                    <a:pt x="1002" y="55"/>
                    <a:pt x="1011" y="41"/>
                    <a:pt x="1028" y="41"/>
                  </a:cubicBezTo>
                  <a:cubicBezTo>
                    <a:pt x="1035" y="41"/>
                    <a:pt x="1043" y="44"/>
                    <a:pt x="1048" y="49"/>
                  </a:cubicBezTo>
                  <a:cubicBezTo>
                    <a:pt x="1050" y="51"/>
                    <a:pt x="1051" y="53"/>
                    <a:pt x="1052" y="55"/>
                  </a:cubicBezTo>
                  <a:cubicBezTo>
                    <a:pt x="1039" y="62"/>
                    <a:pt x="1039" y="62"/>
                    <a:pt x="1039" y="62"/>
                  </a:cubicBezTo>
                  <a:cubicBezTo>
                    <a:pt x="1038" y="59"/>
                    <a:pt x="1035" y="53"/>
                    <a:pt x="1028" y="53"/>
                  </a:cubicBezTo>
                  <a:cubicBezTo>
                    <a:pt x="1025" y="53"/>
                    <a:pt x="1023" y="55"/>
                    <a:pt x="1022" y="56"/>
                  </a:cubicBezTo>
                  <a:cubicBezTo>
                    <a:pt x="1018" y="60"/>
                    <a:pt x="1018" y="65"/>
                    <a:pt x="1018" y="67"/>
                  </a:cubicBezTo>
                  <a:cubicBezTo>
                    <a:pt x="1018" y="75"/>
                    <a:pt x="1021" y="82"/>
                    <a:pt x="1028" y="82"/>
                  </a:cubicBezTo>
                  <a:cubicBezTo>
                    <a:pt x="1036" y="82"/>
                    <a:pt x="1038" y="75"/>
                    <a:pt x="1039" y="74"/>
                  </a:cubicBezTo>
                  <a:cubicBezTo>
                    <a:pt x="1052" y="80"/>
                    <a:pt x="1052" y="80"/>
                    <a:pt x="1052" y="80"/>
                  </a:cubicBezTo>
                  <a:cubicBezTo>
                    <a:pt x="1051" y="83"/>
                    <a:pt x="1050" y="85"/>
                    <a:pt x="1047" y="87"/>
                  </a:cubicBezTo>
                  <a:cubicBezTo>
                    <a:pt x="1046" y="88"/>
                    <a:pt x="1045" y="89"/>
                    <a:pt x="1044" y="90"/>
                  </a:cubicBezTo>
                  <a:cubicBezTo>
                    <a:pt x="1059" y="90"/>
                    <a:pt x="1059" y="90"/>
                    <a:pt x="1059" y="90"/>
                  </a:cubicBezTo>
                  <a:cubicBezTo>
                    <a:pt x="1059" y="43"/>
                    <a:pt x="1059" y="43"/>
                    <a:pt x="1059" y="43"/>
                  </a:cubicBezTo>
                  <a:cubicBezTo>
                    <a:pt x="1075" y="43"/>
                    <a:pt x="1075" y="43"/>
                    <a:pt x="1075" y="43"/>
                  </a:cubicBezTo>
                  <a:cubicBezTo>
                    <a:pt x="1075" y="80"/>
                    <a:pt x="1075" y="80"/>
                    <a:pt x="1075" y="80"/>
                  </a:cubicBezTo>
                  <a:cubicBezTo>
                    <a:pt x="1096" y="80"/>
                    <a:pt x="1096" y="80"/>
                    <a:pt x="1096" y="80"/>
                  </a:cubicBezTo>
                  <a:cubicBezTo>
                    <a:pt x="1096" y="90"/>
                    <a:pt x="1096" y="90"/>
                    <a:pt x="1096" y="90"/>
                  </a:cubicBezTo>
                  <a:cubicBezTo>
                    <a:pt x="1123" y="90"/>
                    <a:pt x="1123" y="90"/>
                    <a:pt x="1123" y="90"/>
                  </a:cubicBezTo>
                  <a:cubicBezTo>
                    <a:pt x="1123" y="0"/>
                    <a:pt x="1123" y="0"/>
                    <a:pt x="1123" y="0"/>
                  </a:cubicBezTo>
                  <a:lnTo>
                    <a:pt x="0" y="0"/>
                  </a:lnTo>
                  <a:close/>
                </a:path>
              </a:pathLst>
            </a:custGeom>
            <a:solidFill>
              <a:srgbClr val="EA7600"/>
            </a:solidFill>
            <a:ln>
              <a:noFill/>
            </a:ln>
          </p:spPr>
          <p:txBody>
            <a:bodyPr vert="horz" wrap="square" lIns="91440" tIns="45720" rIns="91440" bIns="45720" numCol="1" anchor="t" anchorCtr="0" compatLnSpc="1">
              <a:prstTxWarp prst="textNoShape">
                <a:avLst/>
              </a:prstTxWarp>
            </a:bodyPr>
            <a:lstStyle/>
            <a:p>
              <a:endParaRPr lang="en-GB"/>
            </a:p>
          </p:txBody>
        </p:sp>
        <p:pic>
          <p:nvPicPr>
            <p:cNvPr id="11" name="Picture 10">
              <a:extLst>
                <a:ext uri="{FF2B5EF4-FFF2-40B4-BE49-F238E27FC236}">
                  <a16:creationId xmlns:a16="http://schemas.microsoft.com/office/drawing/2014/main" id="{38FDB2BF-3607-D74D-A0E3-E346B1D2157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flipH="1">
              <a:off x="7524000" y="360000"/>
              <a:ext cx="147064" cy="172800"/>
            </a:xfrm>
            <a:prstGeom prst="rect">
              <a:avLst/>
            </a:prstGeom>
          </p:spPr>
        </p:pic>
      </p:grpSp>
    </p:spTree>
    <p:extLst>
      <p:ext uri="{BB962C8B-B14F-4D97-AF65-F5344CB8AC3E}">
        <p14:creationId xmlns:p14="http://schemas.microsoft.com/office/powerpoint/2010/main" val="2534774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59998" y="1286847"/>
            <a:ext cx="8424000" cy="3274754"/>
          </a:xfrm>
        </p:spPr>
        <p:txBody>
          <a:bodyPr/>
          <a:lstStyle/>
          <a:p>
            <a:pPr lvl="0"/>
            <a:r>
              <a:rPr lang="en-US" dirty="0"/>
              <a:t>Click to edit Master text styles</a:t>
            </a:r>
          </a:p>
          <a:p>
            <a:pPr lvl="1"/>
            <a:r>
              <a:rPr lang="en-US" dirty="0"/>
              <a:t>Second level</a:t>
            </a:r>
          </a:p>
          <a:p>
            <a:pPr lvl="2"/>
            <a:r>
              <a:rPr lang="en-US" dirty="0"/>
              <a:t>Third level</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
        <p:nvSpPr>
          <p:cNvPr id="10" name="Text Placeholder 9">
            <a:extLst>
              <a:ext uri="{FF2B5EF4-FFF2-40B4-BE49-F238E27FC236}">
                <a16:creationId xmlns:a16="http://schemas.microsoft.com/office/drawing/2014/main" id="{4A82B087-7017-954B-B3EF-7E5751552305}"/>
              </a:ext>
            </a:extLst>
          </p:cNvPr>
          <p:cNvSpPr>
            <a:spLocks noGrp="1"/>
          </p:cNvSpPr>
          <p:nvPr>
            <p:ph type="body" sz="quarter" idx="10"/>
          </p:nvPr>
        </p:nvSpPr>
        <p:spPr>
          <a:xfrm>
            <a:off x="359999" y="4588448"/>
            <a:ext cx="7703999" cy="399601"/>
          </a:xfrm>
          <a:solidFill>
            <a:schemeClr val="bg1">
              <a:alpha val="85000"/>
            </a:schemeClr>
          </a:solidFill>
        </p:spPr>
        <p:txBody>
          <a:bodyPr lIns="36000" tIns="36000" rIns="36000" bIns="36000">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208869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Quo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59998" y="1286847"/>
            <a:ext cx="8424000" cy="3274754"/>
          </a:xfrm>
        </p:spPr>
        <p:txBody>
          <a:bodyPr/>
          <a:lstStyle>
            <a:lvl1pPr>
              <a:lnSpc>
                <a:spcPct val="140000"/>
              </a:lnSpc>
              <a:defRPr/>
            </a:lvl1pPr>
          </a:lstStyle>
          <a:p>
            <a:pPr lvl="0"/>
            <a:r>
              <a:rPr lang="en-US" dirty="0"/>
              <a:t>Click to edit Master text styles</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
        <p:nvSpPr>
          <p:cNvPr id="10" name="Text Placeholder 9">
            <a:extLst>
              <a:ext uri="{FF2B5EF4-FFF2-40B4-BE49-F238E27FC236}">
                <a16:creationId xmlns:a16="http://schemas.microsoft.com/office/drawing/2014/main" id="{4A82B087-7017-954B-B3EF-7E5751552305}"/>
              </a:ext>
            </a:extLst>
          </p:cNvPr>
          <p:cNvSpPr>
            <a:spLocks noGrp="1"/>
          </p:cNvSpPr>
          <p:nvPr>
            <p:ph type="body" sz="quarter" idx="10"/>
          </p:nvPr>
        </p:nvSpPr>
        <p:spPr>
          <a:xfrm>
            <a:off x="359999" y="4588448"/>
            <a:ext cx="7703999" cy="399601"/>
          </a:xfrm>
          <a:solidFill>
            <a:schemeClr val="bg1">
              <a:alpha val="85000"/>
            </a:schemeClr>
          </a:solidFill>
        </p:spPr>
        <p:txBody>
          <a:bodyPr lIns="36000" tIns="36000" rIns="36000" bIns="36000">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5796477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Content Placeholder 2">
            <a:extLst>
              <a:ext uri="{FF2B5EF4-FFF2-40B4-BE49-F238E27FC236}">
                <a16:creationId xmlns:a16="http://schemas.microsoft.com/office/drawing/2014/main" id="{FDE147E9-071D-5C47-8258-1E5F2FEDEF21}"/>
              </a:ext>
            </a:extLst>
          </p:cNvPr>
          <p:cNvSpPr>
            <a:spLocks noGrp="1"/>
          </p:cNvSpPr>
          <p:nvPr>
            <p:ph idx="1"/>
          </p:nvPr>
        </p:nvSpPr>
        <p:spPr>
          <a:xfrm>
            <a:off x="359999" y="1286847"/>
            <a:ext cx="4031999" cy="3274754"/>
          </a:xfrm>
        </p:spPr>
        <p:txBody>
          <a:bodyPr/>
          <a:lstStyle/>
          <a:p>
            <a:pPr lvl="0"/>
            <a:r>
              <a:rPr lang="en-US" dirty="0"/>
              <a:t>Click to edit Master text styles</a:t>
            </a:r>
          </a:p>
          <a:p>
            <a:pPr lvl="1"/>
            <a:r>
              <a:rPr lang="en-US" dirty="0"/>
              <a:t>Second level</a:t>
            </a:r>
          </a:p>
          <a:p>
            <a:pPr lvl="2"/>
            <a:r>
              <a:rPr lang="en-US" dirty="0"/>
              <a:t>Third level</a:t>
            </a:r>
          </a:p>
        </p:txBody>
      </p:sp>
      <p:sp>
        <p:nvSpPr>
          <p:cNvPr id="9" name="Text Placeholder 9">
            <a:extLst>
              <a:ext uri="{FF2B5EF4-FFF2-40B4-BE49-F238E27FC236}">
                <a16:creationId xmlns:a16="http://schemas.microsoft.com/office/drawing/2014/main" id="{C8947A6C-8D61-274A-AD13-FD02D61C7EBE}"/>
              </a:ext>
            </a:extLst>
          </p:cNvPr>
          <p:cNvSpPr>
            <a:spLocks noGrp="1"/>
          </p:cNvSpPr>
          <p:nvPr>
            <p:ph type="body" sz="quarter" idx="10"/>
          </p:nvPr>
        </p:nvSpPr>
        <p:spPr>
          <a:xfrm>
            <a:off x="359999" y="4588448"/>
            <a:ext cx="7703999" cy="399601"/>
          </a:xfrm>
        </p:spPr>
        <p:txBody>
          <a:bodyPr>
            <a:normAutofit/>
          </a:bodyPr>
          <a:lstStyle>
            <a:lvl1pPr marL="538163" indent="-538163">
              <a:tabLst/>
              <a:defRPr sz="1000">
                <a:solidFill>
                  <a:srgbClr val="8C8279"/>
                </a:solidFill>
              </a:defRPr>
            </a:lvl1pPr>
          </a:lstStyle>
          <a:p>
            <a:pPr lvl="0"/>
            <a:endParaRPr lang="en-US" dirty="0"/>
          </a:p>
        </p:txBody>
      </p:sp>
      <p:sp>
        <p:nvSpPr>
          <p:cNvPr id="10" name="Content Placeholder 2">
            <a:extLst>
              <a:ext uri="{FF2B5EF4-FFF2-40B4-BE49-F238E27FC236}">
                <a16:creationId xmlns:a16="http://schemas.microsoft.com/office/drawing/2014/main" id="{6B719A2F-8356-F848-85F9-757DA0B426CA}"/>
              </a:ext>
            </a:extLst>
          </p:cNvPr>
          <p:cNvSpPr>
            <a:spLocks noGrp="1"/>
          </p:cNvSpPr>
          <p:nvPr>
            <p:ph idx="11"/>
          </p:nvPr>
        </p:nvSpPr>
        <p:spPr>
          <a:xfrm>
            <a:off x="4752004" y="1286847"/>
            <a:ext cx="4031999" cy="3274754"/>
          </a:xfrm>
        </p:spPr>
        <p:txBody>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755059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Text Placeholder 9">
            <a:extLst>
              <a:ext uri="{FF2B5EF4-FFF2-40B4-BE49-F238E27FC236}">
                <a16:creationId xmlns:a16="http://schemas.microsoft.com/office/drawing/2014/main" id="{515C32EB-C96B-DB47-A509-D12093B71B2A}"/>
              </a:ext>
            </a:extLst>
          </p:cNvPr>
          <p:cNvSpPr>
            <a:spLocks noGrp="1"/>
          </p:cNvSpPr>
          <p:nvPr>
            <p:ph type="body" sz="quarter" idx="10"/>
          </p:nvPr>
        </p:nvSpPr>
        <p:spPr>
          <a:xfrm>
            <a:off x="359999" y="4588448"/>
            <a:ext cx="7703999" cy="399601"/>
          </a:xfrm>
          <a:solidFill>
            <a:schemeClr val="bg1"/>
          </a:solidFill>
        </p:spPr>
        <p:txBody>
          <a:bodyPr>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28762373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Only">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998" y="360000"/>
            <a:ext cx="8424000" cy="4201601"/>
          </a:xfrm>
        </p:spPr>
        <p:txBody>
          <a:bodyPr/>
          <a:lstStyle/>
          <a:p>
            <a:pPr lvl="0"/>
            <a:r>
              <a:rPr lang="en-US" dirty="0"/>
              <a:t>Click to edit Master text styles</a:t>
            </a:r>
          </a:p>
          <a:p>
            <a:pPr lvl="1"/>
            <a:r>
              <a:rPr lang="en-US" dirty="0"/>
              <a:t>Second level</a:t>
            </a:r>
          </a:p>
          <a:p>
            <a:pPr lvl="2"/>
            <a:r>
              <a:rPr lang="en-US" dirty="0"/>
              <a:t>Third level</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
        <p:nvSpPr>
          <p:cNvPr id="10" name="Text Placeholder 9">
            <a:extLst>
              <a:ext uri="{FF2B5EF4-FFF2-40B4-BE49-F238E27FC236}">
                <a16:creationId xmlns:a16="http://schemas.microsoft.com/office/drawing/2014/main" id="{4A82B087-7017-954B-B3EF-7E5751552305}"/>
              </a:ext>
            </a:extLst>
          </p:cNvPr>
          <p:cNvSpPr>
            <a:spLocks noGrp="1"/>
          </p:cNvSpPr>
          <p:nvPr>
            <p:ph type="body" sz="quarter" idx="10"/>
          </p:nvPr>
        </p:nvSpPr>
        <p:spPr>
          <a:xfrm>
            <a:off x="359999" y="4588448"/>
            <a:ext cx="7703999" cy="399601"/>
          </a:xfrm>
          <a:solidFill>
            <a:schemeClr val="bg1">
              <a:alpha val="85000"/>
            </a:schemeClr>
          </a:solidFill>
        </p:spPr>
        <p:txBody>
          <a:bodyPr lIns="36000" tIns="36000" rIns="36000" bIns="36000">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2666130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Only – Quote">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998" y="360000"/>
            <a:ext cx="8424000" cy="4201601"/>
          </a:xfrm>
        </p:spPr>
        <p:txBody>
          <a:bodyPr/>
          <a:lstStyle>
            <a:lvl1pPr>
              <a:lnSpc>
                <a:spcPct val="140000"/>
              </a:lnSpc>
              <a:defRPr/>
            </a:lvl1pPr>
          </a:lstStyle>
          <a:p>
            <a:pPr lvl="0"/>
            <a:r>
              <a:rPr lang="en-US" dirty="0"/>
              <a:t>Click to edit Master text styles</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
        <p:nvSpPr>
          <p:cNvPr id="10" name="Text Placeholder 9">
            <a:extLst>
              <a:ext uri="{FF2B5EF4-FFF2-40B4-BE49-F238E27FC236}">
                <a16:creationId xmlns:a16="http://schemas.microsoft.com/office/drawing/2014/main" id="{4A82B087-7017-954B-B3EF-7E5751552305}"/>
              </a:ext>
            </a:extLst>
          </p:cNvPr>
          <p:cNvSpPr>
            <a:spLocks noGrp="1"/>
          </p:cNvSpPr>
          <p:nvPr>
            <p:ph type="body" sz="quarter" idx="10"/>
          </p:nvPr>
        </p:nvSpPr>
        <p:spPr>
          <a:xfrm>
            <a:off x="359999" y="4588448"/>
            <a:ext cx="7703999" cy="399601"/>
          </a:xfrm>
          <a:solidFill>
            <a:schemeClr val="bg1">
              <a:alpha val="85000"/>
            </a:schemeClr>
          </a:solidFill>
        </p:spPr>
        <p:txBody>
          <a:bodyPr lIns="36000" tIns="36000" rIns="36000" bIns="36000">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13053744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Tex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998" y="360000"/>
            <a:ext cx="8424000" cy="4424400"/>
          </a:xfrm>
        </p:spPr>
        <p:txBody>
          <a:bodyPr>
            <a:normAutofit/>
          </a:bodyPr>
          <a:lstStyle>
            <a:lvl1pPr>
              <a:lnSpc>
                <a:spcPts val="3500"/>
              </a:lnSpc>
              <a:spcBef>
                <a:spcPts val="900"/>
              </a:spcBef>
              <a:spcAft>
                <a:spcPts val="900"/>
              </a:spcAft>
              <a:defRPr sz="3600"/>
            </a:lvl1pPr>
          </a:lstStyle>
          <a:p>
            <a:pPr lvl="0"/>
            <a:r>
              <a:rPr lang="en-US" dirty="0"/>
              <a:t>Click to edit Master text styles</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6292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0000" y="360000"/>
            <a:ext cx="8424000" cy="900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59998" y="1286847"/>
            <a:ext cx="8424000" cy="3276000"/>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p:txBody>
      </p:sp>
      <p:sp>
        <p:nvSpPr>
          <p:cNvPr id="7" name="Rectangle 6">
            <a:extLst>
              <a:ext uri="{FF2B5EF4-FFF2-40B4-BE49-F238E27FC236}">
                <a16:creationId xmlns:a16="http://schemas.microsoft.com/office/drawing/2014/main" id="{9E01D2AD-96A4-9540-8E00-BD6E2BFD834B}"/>
              </a:ext>
            </a:extLst>
          </p:cNvPr>
          <p:cNvSpPr/>
          <p:nvPr userDrawn="1"/>
        </p:nvSpPr>
        <p:spPr>
          <a:xfrm>
            <a:off x="-1" y="1"/>
            <a:ext cx="9144001" cy="333152"/>
          </a:xfrm>
          <a:prstGeom prst="rect">
            <a:avLst/>
          </a:prstGeom>
          <a:solidFill>
            <a:srgbClr val="EA7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AA25C1D-584E-9C45-A800-12BC8EDB4E00}"/>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07551563"/>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66" r:id="rId4"/>
    <p:sldLayoutId id="2147483652" r:id="rId5"/>
    <p:sldLayoutId id="2147483654" r:id="rId6"/>
    <p:sldLayoutId id="2147483661" r:id="rId7"/>
    <p:sldLayoutId id="2147483665" r:id="rId8"/>
    <p:sldLayoutId id="2147483663" r:id="rId9"/>
    <p:sldLayoutId id="2147483662" r:id="rId10"/>
    <p:sldLayoutId id="2147483655" r:id="rId11"/>
    <p:sldLayoutId id="2147483664" r:id="rId12"/>
  </p:sldLayoutIdLst>
  <p:txStyles>
    <p:titleStyle>
      <a:lvl1pPr algn="l" defTabSz="457200" rtl="0" eaLnBrk="1" latinLnBrk="0" hangingPunct="1">
        <a:lnSpc>
          <a:spcPts val="2700"/>
        </a:lnSpc>
        <a:spcBef>
          <a:spcPct val="0"/>
        </a:spcBef>
        <a:buNone/>
        <a:defRPr sz="2800" kern="1200">
          <a:solidFill>
            <a:schemeClr val="tx1"/>
          </a:solidFill>
          <a:latin typeface="Arial" charset="0"/>
          <a:ea typeface="Arial" charset="0"/>
          <a:cs typeface="Arial" charset="0"/>
        </a:defRPr>
      </a:lvl1pPr>
    </p:titleStyle>
    <p:bodyStyle>
      <a:lvl1pPr marL="0" indent="0" algn="l" defTabSz="457200" rtl="0" eaLnBrk="1" latinLnBrk="0" hangingPunct="1">
        <a:lnSpc>
          <a:spcPct val="110000"/>
        </a:lnSpc>
        <a:spcBef>
          <a:spcPts val="300"/>
        </a:spcBef>
        <a:spcAft>
          <a:spcPts val="300"/>
        </a:spcAft>
        <a:buFont typeface="Arial"/>
        <a:buNone/>
        <a:defRPr sz="2400" kern="1200">
          <a:solidFill>
            <a:schemeClr val="tx1"/>
          </a:solidFill>
          <a:latin typeface="Arial" charset="0"/>
          <a:ea typeface="Arial" charset="0"/>
          <a:cs typeface="Arial" charset="0"/>
        </a:defRPr>
      </a:lvl1pPr>
      <a:lvl2pPr marL="454025" indent="-274638" algn="l" defTabSz="457200" rtl="0" eaLnBrk="1" latinLnBrk="0" hangingPunct="1">
        <a:lnSpc>
          <a:spcPct val="110000"/>
        </a:lnSpc>
        <a:spcBef>
          <a:spcPts val="300"/>
        </a:spcBef>
        <a:spcAft>
          <a:spcPts val="300"/>
        </a:spcAft>
        <a:buFont typeface="Arial" panose="020B0604020202020204" pitchFamily="34" charset="0"/>
        <a:buChar char="•"/>
        <a:tabLst/>
        <a:defRPr sz="2400" kern="1200">
          <a:solidFill>
            <a:schemeClr val="tx1"/>
          </a:solidFill>
          <a:latin typeface="Arial" charset="0"/>
          <a:ea typeface="Arial" charset="0"/>
          <a:cs typeface="Arial" charset="0"/>
        </a:defRPr>
      </a:lvl2pPr>
      <a:lvl3pPr marL="766763" indent="-228600" algn="l" defTabSz="457200" rtl="0" eaLnBrk="1" latinLnBrk="0" hangingPunct="1">
        <a:lnSpc>
          <a:spcPct val="110000"/>
        </a:lnSpc>
        <a:spcBef>
          <a:spcPts val="300"/>
        </a:spcBef>
        <a:spcAft>
          <a:spcPts val="300"/>
        </a:spcAft>
        <a:buFont typeface="Arial"/>
        <a:buChar char="•"/>
        <a:tabLst/>
        <a:defRPr sz="2000" kern="1200">
          <a:solidFill>
            <a:schemeClr val="tx1"/>
          </a:solidFill>
          <a:latin typeface="Arial" charset="0"/>
          <a:ea typeface="Arial" charset="0"/>
          <a:cs typeface="Arial" charset="0"/>
        </a:defRPr>
      </a:lvl3pPr>
      <a:lvl4pPr marL="16002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4pPr>
      <a:lvl5pPr marL="20574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hyperlink" Target="https://doi.org/10.1007/s11292-019-09372-3" TargetMode="External"/></Relationships>
</file>

<file path=ppt/slides/_rels/slide11.xml.rels><?xml version="1.0" encoding="UTF-8" standalone="yes"?>
<Relationships xmlns="http://schemas.openxmlformats.org/package/2006/relationships"><Relationship Id="rId2" Type="http://schemas.openxmlformats.org/officeDocument/2006/relationships/hyperlink" Target="https://doi.org/10.1007/s11292-019-09372-3" TargetMode="Externa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oi.org/10.1111/j.1745-9125.2009.00177.x" TargetMode="Externa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hyperlink" Target="https://doi.org/10.1007/s11292-019-09372-3"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doi.org/10.1080/07418829500096221" TargetMode="Externa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hyperlink" Target="https://doi.org/10.1080/07418829500096231" TargetMode="External"/><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hyperlink" Target="https://doi.org/10.1007/s41887-017-0003-1"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hyperlink" Target="https://doi.org/10.1007/s11292-016-9260-4"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hyperlink" Target="https://doi.org/10.1007/s11292-016-9278-7" TargetMode="External"/><Relationship Id="rId2" Type="http://schemas.openxmlformats.org/officeDocument/2006/relationships/diagramData" Target="../diagrams/data3.xml"/><Relationship Id="rId1" Type="http://schemas.openxmlformats.org/officeDocument/2006/relationships/slideLayout" Target="../slideLayouts/slideLayout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2.xml.rels><?xml version="1.0" encoding="UTF-8" standalone="yes"?>
<Relationships xmlns="http://schemas.openxmlformats.org/package/2006/relationships"><Relationship Id="rId2" Type="http://schemas.openxmlformats.org/officeDocument/2006/relationships/hyperlink" Target="https://doi.org/10.1080/10439463.2013.784292" TargetMode="Externa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hyperlink" Target="https://doi.org/10.1080/10439463.2013.784292" TargetMode="Externa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hyperlink" Target="https://doi.org/10.1080/10439463.2013.784292" TargetMode="Externa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hyperlink" Target="https://doi.org/10.1177/0022427814523789"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hyperlink" Target="https://doi.org/10.1080/10439463.2019.1611822" TargetMode="Externa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hyperlink" Target="https://doi.org/10.1080/15614263.2016.1277146" TargetMode="Externa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hyperlink" Target="https://doi.org/10.1080/10439463.2013.784292" TargetMode="Externa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policefoundation.org/projects/the-kansas-city-preventive-patrol-experiment/" TargetMode="Externa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hyperlink" Target="https://doi.org/10.1007/s11292-017-9302-6" TargetMode="Externa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hyperlink" Target="https://doi.org/10.1007/s11292-017-9283-5"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s://doi.org/10.1007/s11292-017-9302-6"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doi.org/10.1111/j.1745-9125.2012.00290.x" TargetMode="Externa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hyperlink" Target="https://www.policefoundation.org/projects/the-kansas-city-preventive-patrol-experiment/" TargetMode="Externa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8" Type="http://schemas.openxmlformats.org/officeDocument/2006/relationships/hyperlink" Target="https://www.policefoundation.org/projects/the-kansas-city-preventive-patrol-experiment/" TargetMode="Externa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A7600">
            <a:alpha val="10000"/>
          </a:srgbClr>
        </a:solidFill>
        <a:effectLst/>
      </p:bgPr>
    </p:bg>
    <p:spTree>
      <p:nvGrpSpPr>
        <p:cNvPr id="1" name=""/>
        <p:cNvGrpSpPr/>
        <p:nvPr/>
      </p:nvGrpSpPr>
      <p:grpSpPr>
        <a:xfrm>
          <a:off x="0" y="0"/>
          <a:ext cx="0" cy="0"/>
          <a:chOff x="0" y="0"/>
          <a:chExt cx="0" cy="0"/>
        </a:xfrm>
      </p:grpSpPr>
      <p:grpSp>
        <p:nvGrpSpPr>
          <p:cNvPr id="5" name="Group 4"/>
          <p:cNvGrpSpPr/>
          <p:nvPr/>
        </p:nvGrpSpPr>
        <p:grpSpPr>
          <a:xfrm>
            <a:off x="0" y="0"/>
            <a:ext cx="9144000" cy="1235075"/>
            <a:chOff x="0" y="-66259"/>
            <a:chExt cx="9144000" cy="1235075"/>
          </a:xfrm>
        </p:grpSpPr>
        <p:sp>
          <p:nvSpPr>
            <p:cNvPr id="30" name="Freeform 24"/>
            <p:cNvSpPr>
              <a:spLocks/>
            </p:cNvSpPr>
            <p:nvPr/>
          </p:nvSpPr>
          <p:spPr bwMode="auto">
            <a:xfrm>
              <a:off x="0" y="-66259"/>
              <a:ext cx="9144000" cy="1235075"/>
            </a:xfrm>
            <a:custGeom>
              <a:avLst/>
              <a:gdLst>
                <a:gd name="T0" fmla="*/ 0 w 1123"/>
                <a:gd name="T1" fmla="*/ 0 h 151"/>
                <a:gd name="T2" fmla="*/ 0 w 1123"/>
                <a:gd name="T3" fmla="*/ 151 h 151"/>
                <a:gd name="T4" fmla="*/ 844 w 1123"/>
                <a:gd name="T5" fmla="*/ 151 h 151"/>
                <a:gd name="T6" fmla="*/ 841 w 1123"/>
                <a:gd name="T7" fmla="*/ 148 h 151"/>
                <a:gd name="T8" fmla="*/ 832 w 1123"/>
                <a:gd name="T9" fmla="*/ 122 h 151"/>
                <a:gd name="T10" fmla="*/ 832 w 1123"/>
                <a:gd name="T11" fmla="*/ 72 h 151"/>
                <a:gd name="T12" fmla="*/ 859 w 1123"/>
                <a:gd name="T13" fmla="*/ 72 h 151"/>
                <a:gd name="T14" fmla="*/ 859 w 1123"/>
                <a:gd name="T15" fmla="*/ 124 h 151"/>
                <a:gd name="T16" fmla="*/ 863 w 1123"/>
                <a:gd name="T17" fmla="*/ 135 h 151"/>
                <a:gd name="T18" fmla="*/ 871 w 1123"/>
                <a:gd name="T19" fmla="*/ 138 h 151"/>
                <a:gd name="T20" fmla="*/ 880 w 1123"/>
                <a:gd name="T21" fmla="*/ 135 h 151"/>
                <a:gd name="T22" fmla="*/ 883 w 1123"/>
                <a:gd name="T23" fmla="*/ 124 h 151"/>
                <a:gd name="T24" fmla="*/ 883 w 1123"/>
                <a:gd name="T25" fmla="*/ 72 h 151"/>
                <a:gd name="T26" fmla="*/ 910 w 1123"/>
                <a:gd name="T27" fmla="*/ 72 h 151"/>
                <a:gd name="T28" fmla="*/ 910 w 1123"/>
                <a:gd name="T29" fmla="*/ 117 h 151"/>
                <a:gd name="T30" fmla="*/ 900 w 1123"/>
                <a:gd name="T31" fmla="*/ 148 h 151"/>
                <a:gd name="T32" fmla="*/ 897 w 1123"/>
                <a:gd name="T33" fmla="*/ 151 h 151"/>
                <a:gd name="T34" fmla="*/ 937 w 1123"/>
                <a:gd name="T35" fmla="*/ 151 h 151"/>
                <a:gd name="T36" fmla="*/ 920 w 1123"/>
                <a:gd name="T37" fmla="*/ 114 h 151"/>
                <a:gd name="T38" fmla="*/ 964 w 1123"/>
                <a:gd name="T39" fmla="*/ 69 h 151"/>
                <a:gd name="T40" fmla="*/ 998 w 1123"/>
                <a:gd name="T41" fmla="*/ 82 h 151"/>
                <a:gd name="T42" fmla="*/ 1005 w 1123"/>
                <a:gd name="T43" fmla="*/ 92 h 151"/>
                <a:gd name="T44" fmla="*/ 982 w 1123"/>
                <a:gd name="T45" fmla="*/ 103 h 151"/>
                <a:gd name="T46" fmla="*/ 965 w 1123"/>
                <a:gd name="T47" fmla="*/ 89 h 151"/>
                <a:gd name="T48" fmla="*/ 953 w 1123"/>
                <a:gd name="T49" fmla="*/ 94 h 151"/>
                <a:gd name="T50" fmla="*/ 947 w 1123"/>
                <a:gd name="T51" fmla="*/ 113 h 151"/>
                <a:gd name="T52" fmla="*/ 965 w 1123"/>
                <a:gd name="T53" fmla="*/ 137 h 151"/>
                <a:gd name="T54" fmla="*/ 982 w 1123"/>
                <a:gd name="T55" fmla="*/ 123 h 151"/>
                <a:gd name="T56" fmla="*/ 1005 w 1123"/>
                <a:gd name="T57" fmla="*/ 134 h 151"/>
                <a:gd name="T58" fmla="*/ 997 w 1123"/>
                <a:gd name="T59" fmla="*/ 146 h 151"/>
                <a:gd name="T60" fmla="*/ 991 w 1123"/>
                <a:gd name="T61" fmla="*/ 151 h 151"/>
                <a:gd name="T62" fmla="*/ 1016 w 1123"/>
                <a:gd name="T63" fmla="*/ 151 h 151"/>
                <a:gd name="T64" fmla="*/ 1016 w 1123"/>
                <a:gd name="T65" fmla="*/ 72 h 151"/>
                <a:gd name="T66" fmla="*/ 1042 w 1123"/>
                <a:gd name="T67" fmla="*/ 72 h 151"/>
                <a:gd name="T68" fmla="*/ 1042 w 1123"/>
                <a:gd name="T69" fmla="*/ 134 h 151"/>
                <a:gd name="T70" fmla="*/ 1077 w 1123"/>
                <a:gd name="T71" fmla="*/ 134 h 151"/>
                <a:gd name="T72" fmla="*/ 1077 w 1123"/>
                <a:gd name="T73" fmla="*/ 151 h 151"/>
                <a:gd name="T74" fmla="*/ 1123 w 1123"/>
                <a:gd name="T75" fmla="*/ 151 h 151"/>
                <a:gd name="T76" fmla="*/ 1123 w 1123"/>
                <a:gd name="T77" fmla="*/ 0 h 151"/>
                <a:gd name="T78" fmla="*/ 0 w 1123"/>
                <a:gd name="T7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151">
                  <a:moveTo>
                    <a:pt x="0" y="0"/>
                  </a:moveTo>
                  <a:cubicBezTo>
                    <a:pt x="0" y="151"/>
                    <a:pt x="0" y="151"/>
                    <a:pt x="0" y="151"/>
                  </a:cubicBezTo>
                  <a:cubicBezTo>
                    <a:pt x="844" y="151"/>
                    <a:pt x="844" y="151"/>
                    <a:pt x="844" y="151"/>
                  </a:cubicBezTo>
                  <a:cubicBezTo>
                    <a:pt x="843" y="150"/>
                    <a:pt x="842" y="149"/>
                    <a:pt x="841" y="148"/>
                  </a:cubicBezTo>
                  <a:cubicBezTo>
                    <a:pt x="833" y="140"/>
                    <a:pt x="833" y="131"/>
                    <a:pt x="832" y="122"/>
                  </a:cubicBezTo>
                  <a:cubicBezTo>
                    <a:pt x="832" y="72"/>
                    <a:pt x="832" y="72"/>
                    <a:pt x="832" y="72"/>
                  </a:cubicBezTo>
                  <a:cubicBezTo>
                    <a:pt x="859" y="72"/>
                    <a:pt x="859" y="72"/>
                    <a:pt x="859" y="72"/>
                  </a:cubicBezTo>
                  <a:cubicBezTo>
                    <a:pt x="859" y="124"/>
                    <a:pt x="859" y="124"/>
                    <a:pt x="859" y="124"/>
                  </a:cubicBezTo>
                  <a:cubicBezTo>
                    <a:pt x="859" y="128"/>
                    <a:pt x="860" y="132"/>
                    <a:pt x="863" y="135"/>
                  </a:cubicBezTo>
                  <a:cubicBezTo>
                    <a:pt x="865" y="137"/>
                    <a:pt x="868" y="138"/>
                    <a:pt x="871" y="138"/>
                  </a:cubicBezTo>
                  <a:cubicBezTo>
                    <a:pt x="875" y="138"/>
                    <a:pt x="878" y="136"/>
                    <a:pt x="880" y="135"/>
                  </a:cubicBezTo>
                  <a:cubicBezTo>
                    <a:pt x="883" y="132"/>
                    <a:pt x="883" y="128"/>
                    <a:pt x="883" y="124"/>
                  </a:cubicBezTo>
                  <a:cubicBezTo>
                    <a:pt x="883" y="72"/>
                    <a:pt x="883" y="72"/>
                    <a:pt x="883" y="72"/>
                  </a:cubicBezTo>
                  <a:cubicBezTo>
                    <a:pt x="910" y="72"/>
                    <a:pt x="910" y="72"/>
                    <a:pt x="910" y="72"/>
                  </a:cubicBezTo>
                  <a:cubicBezTo>
                    <a:pt x="910" y="117"/>
                    <a:pt x="910" y="117"/>
                    <a:pt x="910" y="117"/>
                  </a:cubicBezTo>
                  <a:cubicBezTo>
                    <a:pt x="910" y="126"/>
                    <a:pt x="910" y="139"/>
                    <a:pt x="900" y="148"/>
                  </a:cubicBezTo>
                  <a:cubicBezTo>
                    <a:pt x="899" y="149"/>
                    <a:pt x="898" y="150"/>
                    <a:pt x="897" y="151"/>
                  </a:cubicBezTo>
                  <a:cubicBezTo>
                    <a:pt x="937" y="151"/>
                    <a:pt x="937" y="151"/>
                    <a:pt x="937" y="151"/>
                  </a:cubicBezTo>
                  <a:cubicBezTo>
                    <a:pt x="925" y="142"/>
                    <a:pt x="920" y="128"/>
                    <a:pt x="920" y="114"/>
                  </a:cubicBezTo>
                  <a:cubicBezTo>
                    <a:pt x="920" y="92"/>
                    <a:pt x="935" y="69"/>
                    <a:pt x="964" y="69"/>
                  </a:cubicBezTo>
                  <a:cubicBezTo>
                    <a:pt x="976" y="69"/>
                    <a:pt x="989" y="73"/>
                    <a:pt x="998" y="82"/>
                  </a:cubicBezTo>
                  <a:cubicBezTo>
                    <a:pt x="1001" y="86"/>
                    <a:pt x="1003" y="89"/>
                    <a:pt x="1005" y="92"/>
                  </a:cubicBezTo>
                  <a:cubicBezTo>
                    <a:pt x="982" y="103"/>
                    <a:pt x="982" y="103"/>
                    <a:pt x="982" y="103"/>
                  </a:cubicBezTo>
                  <a:cubicBezTo>
                    <a:pt x="980" y="98"/>
                    <a:pt x="976" y="89"/>
                    <a:pt x="965" y="89"/>
                  </a:cubicBezTo>
                  <a:cubicBezTo>
                    <a:pt x="959" y="89"/>
                    <a:pt x="955" y="92"/>
                    <a:pt x="953" y="94"/>
                  </a:cubicBezTo>
                  <a:cubicBezTo>
                    <a:pt x="947" y="100"/>
                    <a:pt x="947" y="109"/>
                    <a:pt x="947" y="113"/>
                  </a:cubicBezTo>
                  <a:cubicBezTo>
                    <a:pt x="947" y="125"/>
                    <a:pt x="952" y="137"/>
                    <a:pt x="965" y="137"/>
                  </a:cubicBezTo>
                  <a:cubicBezTo>
                    <a:pt x="977" y="137"/>
                    <a:pt x="981" y="126"/>
                    <a:pt x="982" y="123"/>
                  </a:cubicBezTo>
                  <a:cubicBezTo>
                    <a:pt x="1005" y="134"/>
                    <a:pt x="1005" y="134"/>
                    <a:pt x="1005" y="134"/>
                  </a:cubicBezTo>
                  <a:cubicBezTo>
                    <a:pt x="1003" y="138"/>
                    <a:pt x="1001" y="142"/>
                    <a:pt x="997" y="146"/>
                  </a:cubicBezTo>
                  <a:cubicBezTo>
                    <a:pt x="995" y="148"/>
                    <a:pt x="993" y="150"/>
                    <a:pt x="991" y="151"/>
                  </a:cubicBezTo>
                  <a:cubicBezTo>
                    <a:pt x="1016" y="151"/>
                    <a:pt x="1016" y="151"/>
                    <a:pt x="1016" y="151"/>
                  </a:cubicBezTo>
                  <a:cubicBezTo>
                    <a:pt x="1016" y="72"/>
                    <a:pt x="1016" y="72"/>
                    <a:pt x="1016" y="72"/>
                  </a:cubicBezTo>
                  <a:cubicBezTo>
                    <a:pt x="1042" y="72"/>
                    <a:pt x="1042" y="72"/>
                    <a:pt x="1042" y="72"/>
                  </a:cubicBezTo>
                  <a:cubicBezTo>
                    <a:pt x="1042" y="134"/>
                    <a:pt x="1042" y="134"/>
                    <a:pt x="1042" y="134"/>
                  </a:cubicBezTo>
                  <a:cubicBezTo>
                    <a:pt x="1077" y="134"/>
                    <a:pt x="1077" y="134"/>
                    <a:pt x="1077" y="134"/>
                  </a:cubicBezTo>
                  <a:cubicBezTo>
                    <a:pt x="1077" y="151"/>
                    <a:pt x="1077" y="151"/>
                    <a:pt x="1077" y="151"/>
                  </a:cubicBezTo>
                  <a:cubicBezTo>
                    <a:pt x="1123" y="151"/>
                    <a:pt x="1123" y="151"/>
                    <a:pt x="1123" y="151"/>
                  </a:cubicBezTo>
                  <a:cubicBezTo>
                    <a:pt x="1123" y="0"/>
                    <a:pt x="1123" y="0"/>
                    <a:pt x="1123" y="0"/>
                  </a:cubicBezTo>
                  <a:lnTo>
                    <a:pt x="0" y="0"/>
                  </a:lnTo>
                  <a:close/>
                </a:path>
              </a:pathLst>
            </a:custGeom>
            <a:solidFill>
              <a:srgbClr val="EA7600"/>
            </a:solidFill>
            <a:ln>
              <a:noFill/>
            </a:ln>
          </p:spPr>
          <p:txBody>
            <a:bodyPr vert="horz" wrap="square" lIns="91440" tIns="45720" rIns="91440" bIns="45720" numCol="1" anchor="t" anchorCtr="0" compatLnSpc="1">
              <a:prstTxWarp prst="textNoShape">
                <a:avLst/>
              </a:prstTxWarp>
            </a:bodyPr>
            <a:lstStyle/>
            <a:p>
              <a:endParaRPr lang="en-GB"/>
            </a:p>
          </p:txBody>
        </p:sp>
        <p:pic>
          <p:nvPicPr>
            <p:cNvPr id="34" name="Picture 3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flipH="1">
              <a:off x="6420182" y="514785"/>
              <a:ext cx="257986" cy="303133"/>
            </a:xfrm>
            <a:prstGeom prst="rect">
              <a:avLst/>
            </a:prstGeom>
          </p:spPr>
        </p:pic>
      </p:grpSp>
      <p:sp>
        <p:nvSpPr>
          <p:cNvPr id="9" name="TextBox 8"/>
          <p:cNvSpPr txBox="1"/>
          <p:nvPr/>
        </p:nvSpPr>
        <p:spPr>
          <a:xfrm>
            <a:off x="294124" y="253355"/>
            <a:ext cx="2019784" cy="169277"/>
          </a:xfrm>
          <a:prstGeom prst="rect">
            <a:avLst/>
          </a:prstGeom>
          <a:noFill/>
        </p:spPr>
        <p:txBody>
          <a:bodyPr wrap="none" lIns="0" tIns="0" rIns="0" bIns="0" rtlCol="0" anchor="t" anchorCtr="0">
            <a:spAutoFit/>
          </a:bodyPr>
          <a:lstStyle/>
          <a:p>
            <a:r>
              <a:rPr lang="en-US" sz="1100" b="1" dirty="0">
                <a:solidFill>
                  <a:schemeClr val="bg1"/>
                </a:solidFill>
                <a:latin typeface="Arial"/>
                <a:cs typeface="Arial"/>
              </a:rPr>
              <a:t>SECURITY &amp; CRIME SCIENCE</a:t>
            </a:r>
          </a:p>
        </p:txBody>
      </p:sp>
      <p:sp>
        <p:nvSpPr>
          <p:cNvPr id="2" name="Title 1">
            <a:extLst>
              <a:ext uri="{FF2B5EF4-FFF2-40B4-BE49-F238E27FC236}">
                <a16:creationId xmlns:a16="http://schemas.microsoft.com/office/drawing/2014/main" id="{01BF0A0E-5BD1-AF40-A8E5-479588D92C8D}"/>
              </a:ext>
            </a:extLst>
          </p:cNvPr>
          <p:cNvSpPr>
            <a:spLocks noGrp="1"/>
          </p:cNvSpPr>
          <p:nvPr>
            <p:ph type="ctrTitle"/>
          </p:nvPr>
        </p:nvSpPr>
        <p:spPr/>
        <p:txBody>
          <a:bodyPr/>
          <a:lstStyle/>
          <a:p>
            <a:r>
              <a:rPr lang="en-US" dirty="0"/>
              <a:t>Evidence on</a:t>
            </a:r>
          </a:p>
        </p:txBody>
      </p:sp>
      <p:sp>
        <p:nvSpPr>
          <p:cNvPr id="3" name="Subtitle 2">
            <a:extLst>
              <a:ext uri="{FF2B5EF4-FFF2-40B4-BE49-F238E27FC236}">
                <a16:creationId xmlns:a16="http://schemas.microsoft.com/office/drawing/2014/main" id="{4387E889-D528-2845-AB06-01A2F197FDCB}"/>
              </a:ext>
            </a:extLst>
          </p:cNvPr>
          <p:cNvSpPr>
            <a:spLocks noGrp="1"/>
          </p:cNvSpPr>
          <p:nvPr>
            <p:ph type="subTitle" idx="1"/>
          </p:nvPr>
        </p:nvSpPr>
        <p:spPr/>
        <p:txBody>
          <a:bodyPr/>
          <a:lstStyle/>
          <a:p>
            <a:r>
              <a:rPr lang="en-US" dirty="0"/>
              <a:t>hotspot policing</a:t>
            </a:r>
          </a:p>
        </p:txBody>
      </p:sp>
    </p:spTree>
    <p:extLst>
      <p:ext uri="{BB962C8B-B14F-4D97-AF65-F5344CB8AC3E}">
        <p14:creationId xmlns:p14="http://schemas.microsoft.com/office/powerpoint/2010/main" val="3903566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FDA0D0F-CBFA-CC3D-73C7-5FF18058B9AA}"/>
              </a:ext>
            </a:extLst>
          </p:cNvPr>
          <p:cNvPicPr>
            <a:picLocks noGrp="1" noChangeAspect="1"/>
          </p:cNvPicPr>
          <p:nvPr>
            <p:ph idx="1"/>
          </p:nvPr>
        </p:nvPicPr>
        <p:blipFill>
          <a:blip r:embed="rId3" cstate="screen">
            <a:extLst>
              <a:ext uri="{28A0092B-C50C-407E-A947-70E740481C1C}">
                <a14:useLocalDpi xmlns:a14="http://schemas.microsoft.com/office/drawing/2010/main"/>
              </a:ext>
            </a:extLst>
          </a:blip>
          <a:stretch>
            <a:fillRect/>
          </a:stretch>
        </p:blipFill>
        <p:spPr>
          <a:xfrm>
            <a:off x="359999" y="606369"/>
            <a:ext cx="8424002" cy="13030882"/>
          </a:xfrm>
        </p:spPr>
      </p:pic>
      <p:cxnSp>
        <p:nvCxnSpPr>
          <p:cNvPr id="13" name="Straight Connector 12">
            <a:extLst>
              <a:ext uri="{FF2B5EF4-FFF2-40B4-BE49-F238E27FC236}">
                <a16:creationId xmlns:a16="http://schemas.microsoft.com/office/drawing/2014/main" id="{8C9AFE41-68BA-ABD4-02DB-447B326EA043}"/>
              </a:ext>
            </a:extLst>
          </p:cNvPr>
          <p:cNvCxnSpPr>
            <a:cxnSpLocks/>
          </p:cNvCxnSpPr>
          <p:nvPr/>
        </p:nvCxnSpPr>
        <p:spPr>
          <a:xfrm>
            <a:off x="6440128" y="786809"/>
            <a:ext cx="0" cy="4356690"/>
          </a:xfrm>
          <a:prstGeom prst="line">
            <a:avLst/>
          </a:prstGeom>
          <a:ln w="38100">
            <a:solidFill>
              <a:srgbClr val="EA7600"/>
            </a:solidFill>
          </a:ln>
          <a:effectLst>
            <a:outerShdw blurRad="50800" dist="38100" dir="2700000" algn="tl" rotWithShape="0">
              <a:prstClr val="black">
                <a:alpha val="40000"/>
              </a:prstClr>
            </a:outerShdw>
          </a:effectLst>
        </p:spPr>
        <p:style>
          <a:lnRef idx="2">
            <a:schemeClr val="accent1"/>
          </a:lnRef>
          <a:fillRef idx="0">
            <a:schemeClr val="accent1"/>
          </a:fillRef>
          <a:effectRef idx="1">
            <a:schemeClr val="accent1"/>
          </a:effectRef>
          <a:fontRef idx="minor">
            <a:schemeClr val="tx1"/>
          </a:fontRef>
        </p:style>
      </p:cxnSp>
      <p:sp>
        <p:nvSpPr>
          <p:cNvPr id="6" name="Rectangle 5">
            <a:extLst>
              <a:ext uri="{FF2B5EF4-FFF2-40B4-BE49-F238E27FC236}">
                <a16:creationId xmlns:a16="http://schemas.microsoft.com/office/drawing/2014/main" id="{23664EDE-A632-2FCE-15A9-4059B869CF2D}"/>
              </a:ext>
            </a:extLst>
          </p:cNvPr>
          <p:cNvSpPr/>
          <p:nvPr/>
        </p:nvSpPr>
        <p:spPr>
          <a:xfrm>
            <a:off x="-1" y="1"/>
            <a:ext cx="9144001" cy="333152"/>
          </a:xfrm>
          <a:prstGeom prst="rect">
            <a:avLst/>
          </a:prstGeom>
          <a:solidFill>
            <a:srgbClr val="EA7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76F4B89-E04B-E9B1-6C94-E416DC54C77D}"/>
              </a:ext>
            </a:extLst>
          </p:cNvPr>
          <p:cNvSpPr/>
          <p:nvPr/>
        </p:nvSpPr>
        <p:spPr>
          <a:xfrm>
            <a:off x="0" y="3991897"/>
            <a:ext cx="9144000" cy="1151603"/>
          </a:xfrm>
          <a:prstGeom prst="rect">
            <a:avLst/>
          </a:prstGeom>
          <a:gradFill flip="none" rotWithShape="1">
            <a:gsLst>
              <a:gs pos="0">
                <a:schemeClr val="bg1"/>
              </a:gs>
              <a:gs pos="50000">
                <a:schemeClr val="bg1"/>
              </a:gs>
              <a:gs pos="100000">
                <a:schemeClr val="bg1">
                  <a:shade val="100000"/>
                  <a:satMod val="115000"/>
                  <a:alpha val="0"/>
                </a:schemeClr>
              </a:gs>
            </a:gsLst>
            <a:lin ang="162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7" name="Text Placeholder 6">
            <a:extLst>
              <a:ext uri="{FF2B5EF4-FFF2-40B4-BE49-F238E27FC236}">
                <a16:creationId xmlns:a16="http://schemas.microsoft.com/office/drawing/2014/main" id="{E4EBD059-8745-7F4D-AB5F-BDBB5E4B078D}"/>
              </a:ext>
            </a:extLst>
          </p:cNvPr>
          <p:cNvSpPr>
            <a:spLocks noGrp="1"/>
          </p:cNvSpPr>
          <p:nvPr>
            <p:ph type="body" sz="quarter" idx="10"/>
          </p:nvPr>
        </p:nvSpPr>
        <p:spPr>
          <a:xfrm>
            <a:off x="360000" y="4588448"/>
            <a:ext cx="6601240" cy="399601"/>
          </a:xfrm>
        </p:spPr>
        <p:txBody>
          <a:bodyPr>
            <a:normAutofit/>
          </a:bodyPr>
          <a:lstStyle/>
          <a:p>
            <a:r>
              <a:rPr lang="en-US" dirty="0"/>
              <a:t>Source:	A Braga, B </a:t>
            </a:r>
            <a:r>
              <a:rPr lang="en-US" dirty="0" err="1"/>
              <a:t>Turchan</a:t>
            </a:r>
            <a:r>
              <a:rPr lang="en-US" dirty="0"/>
              <a:t>, A </a:t>
            </a:r>
            <a:r>
              <a:rPr lang="en-US" dirty="0" err="1"/>
              <a:t>Papachristos</a:t>
            </a:r>
            <a:r>
              <a:rPr lang="en-US" dirty="0"/>
              <a:t> &amp; D Hureau. 2019. </a:t>
            </a:r>
            <a:r>
              <a:rPr lang="en-US" dirty="0">
                <a:hlinkClick r:id="rId4">
                  <a:extLst>
                    <a:ext uri="{A12FA001-AC4F-418D-AE19-62706E023703}">
                      <ahyp:hlinkClr xmlns:ahyp="http://schemas.microsoft.com/office/drawing/2018/hyperlinkcolor" val="tx"/>
                    </a:ext>
                  </a:extLst>
                </a:hlinkClick>
              </a:rPr>
              <a:t>Hot spots policing and crime reduction: an update of an ongoing systematic review and meta-analysis</a:t>
            </a:r>
            <a:r>
              <a:rPr lang="en-US" dirty="0"/>
              <a:t>. </a:t>
            </a:r>
            <a:r>
              <a:rPr lang="en-US" i="1" dirty="0"/>
              <a:t>Journal of Experimental Criminology</a:t>
            </a:r>
            <a:r>
              <a:rPr lang="en-US" dirty="0"/>
              <a:t> 15:289–311.</a:t>
            </a:r>
          </a:p>
        </p:txBody>
      </p:sp>
      <p:sp>
        <p:nvSpPr>
          <p:cNvPr id="10" name="Right Arrow 9">
            <a:extLst>
              <a:ext uri="{FF2B5EF4-FFF2-40B4-BE49-F238E27FC236}">
                <a16:creationId xmlns:a16="http://schemas.microsoft.com/office/drawing/2014/main" id="{A57F7769-615B-52E8-36CA-4464E2832C26}"/>
              </a:ext>
            </a:extLst>
          </p:cNvPr>
          <p:cNvSpPr/>
          <p:nvPr/>
        </p:nvSpPr>
        <p:spPr>
          <a:xfrm>
            <a:off x="6440129" y="405624"/>
            <a:ext cx="2153264" cy="1151603"/>
          </a:xfrm>
          <a:prstGeom prst="rightArrow">
            <a:avLst/>
          </a:prstGeom>
          <a:solidFill>
            <a:srgbClr val="EA76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600" dirty="0"/>
              <a:t>Hotspot patrols </a:t>
            </a:r>
            <a:r>
              <a:rPr lang="en-GB" sz="1600" b="1" dirty="0"/>
              <a:t>reduced</a:t>
            </a:r>
            <a:r>
              <a:rPr lang="en-GB" sz="1600" dirty="0"/>
              <a:t> crime</a:t>
            </a:r>
          </a:p>
        </p:txBody>
      </p:sp>
      <p:sp>
        <p:nvSpPr>
          <p:cNvPr id="11" name="Right Arrow 10">
            <a:extLst>
              <a:ext uri="{FF2B5EF4-FFF2-40B4-BE49-F238E27FC236}">
                <a16:creationId xmlns:a16="http://schemas.microsoft.com/office/drawing/2014/main" id="{9C8C4B3F-F19A-6508-82E6-912F20F626AB}"/>
              </a:ext>
            </a:extLst>
          </p:cNvPr>
          <p:cNvSpPr/>
          <p:nvPr/>
        </p:nvSpPr>
        <p:spPr>
          <a:xfrm flipH="1">
            <a:off x="4286864" y="405624"/>
            <a:ext cx="2153264" cy="1151603"/>
          </a:xfrm>
          <a:prstGeom prst="rightArrow">
            <a:avLst/>
          </a:prstGeom>
          <a:solidFill>
            <a:srgbClr val="EA76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600" dirty="0"/>
              <a:t>Hotspot patrols </a:t>
            </a:r>
            <a:r>
              <a:rPr lang="en-GB" sz="1600" b="1" dirty="0"/>
              <a:t>increased</a:t>
            </a:r>
            <a:r>
              <a:rPr lang="en-GB" sz="1600" dirty="0"/>
              <a:t> crime</a:t>
            </a:r>
          </a:p>
        </p:txBody>
      </p:sp>
    </p:spTree>
    <p:extLst>
      <p:ext uri="{BB962C8B-B14F-4D97-AF65-F5344CB8AC3E}">
        <p14:creationId xmlns:p14="http://schemas.microsoft.com/office/powerpoint/2010/main" val="156099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right)">
                                      <p:cBhvr>
                                        <p:cTn id="7" dur="500"/>
                                        <p:tgtEl>
                                          <p:spTgt spid="11"/>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wipe(left)">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nodeType="clickEffect">
                                  <p:stCondLst>
                                    <p:cond delay="0"/>
                                  </p:stCondLst>
                                  <p:childTnLst>
                                    <p:animMotion origin="layout" path="M 0 3.95062E-6 L 0 -1.75494 " pathEditMode="relative" rAng="0" ptsTypes="AA">
                                      <p:cBhvr>
                                        <p:cTn id="14" dur="2000" fill="hold"/>
                                        <p:tgtEl>
                                          <p:spTgt spid="5"/>
                                        </p:tgtEl>
                                        <p:attrNameLst>
                                          <p:attrName>ppt_x</p:attrName>
                                          <p:attrName>ppt_y</p:attrName>
                                        </p:attrNameLst>
                                      </p:cBhvr>
                                      <p:rCtr x="0" y="-8765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FAE5F6-4E18-65D1-CF3E-CF04837C6E55}"/>
              </a:ext>
            </a:extLst>
          </p:cNvPr>
          <p:cNvSpPr>
            <a:spLocks noGrp="1"/>
          </p:cNvSpPr>
          <p:nvPr>
            <p:ph idx="1"/>
          </p:nvPr>
        </p:nvSpPr>
        <p:spPr/>
        <p:txBody>
          <a:bodyPr/>
          <a:lstStyle/>
          <a:p>
            <a:r>
              <a:rPr lang="en-GB" dirty="0"/>
              <a:t>“The extant evaluation research provides fairly robust evidence that hot spots policing is an effective crime prevention strategy”</a:t>
            </a:r>
          </a:p>
        </p:txBody>
      </p:sp>
      <p:sp>
        <p:nvSpPr>
          <p:cNvPr id="6" name="Text Placeholder 5">
            <a:extLst>
              <a:ext uri="{FF2B5EF4-FFF2-40B4-BE49-F238E27FC236}">
                <a16:creationId xmlns:a16="http://schemas.microsoft.com/office/drawing/2014/main" id="{4C6C4F4B-5D00-38C8-B699-DFED682B10E6}"/>
              </a:ext>
            </a:extLst>
          </p:cNvPr>
          <p:cNvSpPr>
            <a:spLocks noGrp="1"/>
          </p:cNvSpPr>
          <p:nvPr>
            <p:ph type="body" sz="quarter" idx="10"/>
          </p:nvPr>
        </p:nvSpPr>
        <p:spPr/>
        <p:txBody>
          <a:bodyPr>
            <a:normAutofit/>
          </a:bodyPr>
          <a:lstStyle/>
          <a:p>
            <a:r>
              <a:rPr lang="en-US" dirty="0"/>
              <a:t>Source:	A Braga, B </a:t>
            </a:r>
            <a:r>
              <a:rPr lang="en-US" dirty="0" err="1"/>
              <a:t>Turchan</a:t>
            </a:r>
            <a:r>
              <a:rPr lang="en-US" dirty="0"/>
              <a:t>, A </a:t>
            </a:r>
            <a:r>
              <a:rPr lang="en-US" dirty="0" err="1"/>
              <a:t>Papachristos</a:t>
            </a:r>
            <a:r>
              <a:rPr lang="en-US" dirty="0"/>
              <a:t> &amp; D Hureau. 2019. </a:t>
            </a:r>
            <a:r>
              <a:rPr lang="en-US" dirty="0">
                <a:hlinkClick r:id="rId2">
                  <a:extLst>
                    <a:ext uri="{A12FA001-AC4F-418D-AE19-62706E023703}">
                      <ahyp:hlinkClr xmlns:ahyp="http://schemas.microsoft.com/office/drawing/2018/hyperlinkcolor" val="tx"/>
                    </a:ext>
                  </a:extLst>
                </a:hlinkClick>
              </a:rPr>
              <a:t>Hot spots policing and crime reduction: an update of an ongoing systematic review and meta-analysis</a:t>
            </a:r>
            <a:r>
              <a:rPr lang="en-US" dirty="0"/>
              <a:t>. </a:t>
            </a:r>
            <a:r>
              <a:rPr lang="en-US" i="1" dirty="0"/>
              <a:t>Journal of Experimental Criminology</a:t>
            </a:r>
            <a:r>
              <a:rPr lang="en-US" dirty="0"/>
              <a:t> 15:289–311.</a:t>
            </a:r>
          </a:p>
        </p:txBody>
      </p:sp>
    </p:spTree>
    <p:extLst>
      <p:ext uri="{BB962C8B-B14F-4D97-AF65-F5344CB8AC3E}">
        <p14:creationId xmlns:p14="http://schemas.microsoft.com/office/powerpoint/2010/main" val="2767009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8F663-D337-534C-9C2A-32F1E3C28761}"/>
              </a:ext>
            </a:extLst>
          </p:cNvPr>
          <p:cNvSpPr>
            <a:spLocks noGrp="1"/>
          </p:cNvSpPr>
          <p:nvPr>
            <p:ph type="ctrTitle"/>
          </p:nvPr>
        </p:nvSpPr>
        <p:spPr/>
        <p:txBody>
          <a:bodyPr/>
          <a:lstStyle/>
          <a:p>
            <a:r>
              <a:rPr lang="en-US" dirty="0"/>
              <a:t>Does the crime </a:t>
            </a:r>
            <a:br>
              <a:rPr lang="en-US" dirty="0"/>
            </a:br>
            <a:r>
              <a:rPr lang="en-US" dirty="0"/>
              <a:t>just move around </a:t>
            </a:r>
            <a:br>
              <a:rPr lang="en-US" dirty="0"/>
            </a:br>
            <a:r>
              <a:rPr lang="en-US" dirty="0"/>
              <a:t>the corner?</a:t>
            </a:r>
          </a:p>
        </p:txBody>
      </p:sp>
    </p:spTree>
    <p:extLst>
      <p:ext uri="{BB962C8B-B14F-4D97-AF65-F5344CB8AC3E}">
        <p14:creationId xmlns:p14="http://schemas.microsoft.com/office/powerpoint/2010/main" val="3772081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2A77922-F930-D54C-1A5F-5A425E99241A}"/>
              </a:ext>
            </a:extLst>
          </p:cNvPr>
          <p:cNvSpPr>
            <a:spLocks noGrp="1"/>
          </p:cNvSpPr>
          <p:nvPr>
            <p:ph type="body" sz="quarter" idx="10"/>
          </p:nvPr>
        </p:nvSpPr>
        <p:spPr/>
        <p:txBody>
          <a:bodyPr>
            <a:normAutofit/>
          </a:bodyPr>
          <a:lstStyle/>
          <a:p>
            <a:r>
              <a:rPr lang="en-US" dirty="0"/>
              <a:t>Source:	R </a:t>
            </a:r>
            <a:r>
              <a:rPr lang="en-US" dirty="0" err="1"/>
              <a:t>Guerette</a:t>
            </a:r>
            <a:r>
              <a:rPr lang="en-US" dirty="0"/>
              <a:t> &amp; K Bowers. 2009. </a:t>
            </a:r>
            <a:r>
              <a:rPr lang="en-GB" dirty="0">
                <a:hlinkClick r:id="rId2">
                  <a:extLst>
                    <a:ext uri="{A12FA001-AC4F-418D-AE19-62706E023703}">
                      <ahyp:hlinkClr xmlns:ahyp="http://schemas.microsoft.com/office/drawing/2018/hyperlinkcolor" val="tx"/>
                    </a:ext>
                  </a:extLst>
                </a:hlinkClick>
              </a:rPr>
              <a:t>Assessing the extend of crime displacement and diffusion of benefits: a review of situational crime prevention evaluations</a:t>
            </a:r>
            <a:r>
              <a:rPr lang="en-GB" dirty="0"/>
              <a:t>. </a:t>
            </a:r>
            <a:r>
              <a:rPr lang="en-GB" i="1" dirty="0"/>
              <a:t>Criminology </a:t>
            </a:r>
            <a:r>
              <a:rPr lang="en-GB" dirty="0"/>
              <a:t>47(4):1331–1368.</a:t>
            </a:r>
            <a:endParaRPr lang="en-US" dirty="0"/>
          </a:p>
        </p:txBody>
      </p:sp>
      <p:grpSp>
        <p:nvGrpSpPr>
          <p:cNvPr id="6" name="Group 5">
            <a:extLst>
              <a:ext uri="{FF2B5EF4-FFF2-40B4-BE49-F238E27FC236}">
                <a16:creationId xmlns:a16="http://schemas.microsoft.com/office/drawing/2014/main" id="{0061C046-EC2B-33B0-773D-ECFA7A0F5289}"/>
              </a:ext>
            </a:extLst>
          </p:cNvPr>
          <p:cNvGrpSpPr/>
          <p:nvPr/>
        </p:nvGrpSpPr>
        <p:grpSpPr>
          <a:xfrm>
            <a:off x="2753832" y="650030"/>
            <a:ext cx="3636336" cy="3636334"/>
            <a:chOff x="5455552" y="1260000"/>
            <a:chExt cx="3328448" cy="3328448"/>
          </a:xfrm>
        </p:grpSpPr>
        <p:sp>
          <p:nvSpPr>
            <p:cNvPr id="7" name="Oval 6">
              <a:extLst>
                <a:ext uri="{FF2B5EF4-FFF2-40B4-BE49-F238E27FC236}">
                  <a16:creationId xmlns:a16="http://schemas.microsoft.com/office/drawing/2014/main" id="{B43B51C2-542C-43E5-3F0B-E8797E8D7A04}"/>
                </a:ext>
              </a:extLst>
            </p:cNvPr>
            <p:cNvSpPr/>
            <p:nvPr/>
          </p:nvSpPr>
          <p:spPr>
            <a:xfrm>
              <a:off x="5455552" y="1260000"/>
              <a:ext cx="3328448" cy="3328448"/>
            </a:xfrm>
            <a:prstGeom prst="ellipse">
              <a:avLst/>
            </a:prstGeom>
            <a:solidFill>
              <a:schemeClr val="bg1"/>
            </a:solidFill>
            <a:ln w="25400">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8" name="Oval 7">
              <a:extLst>
                <a:ext uri="{FF2B5EF4-FFF2-40B4-BE49-F238E27FC236}">
                  <a16:creationId xmlns:a16="http://schemas.microsoft.com/office/drawing/2014/main" id="{40688CC8-BB12-4DF2-50E7-16040580B336}"/>
                </a:ext>
              </a:extLst>
            </p:cNvPr>
            <p:cNvSpPr/>
            <p:nvPr/>
          </p:nvSpPr>
          <p:spPr>
            <a:xfrm>
              <a:off x="6107055" y="1911503"/>
              <a:ext cx="2025442" cy="2025442"/>
            </a:xfrm>
            <a:prstGeom prst="ellipse">
              <a:avLst/>
            </a:prstGeom>
            <a:solidFill>
              <a:schemeClr val="tx2"/>
            </a:solidFill>
            <a:ln w="25400">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solidFill>
                    <a:schemeClr val="bg1"/>
                  </a:solidFill>
                </a:rPr>
                <a:t>intervention area</a:t>
              </a:r>
            </a:p>
          </p:txBody>
        </p:sp>
        <p:sp>
          <p:nvSpPr>
            <p:cNvPr id="9" name="Rectangle 8">
              <a:extLst>
                <a:ext uri="{FF2B5EF4-FFF2-40B4-BE49-F238E27FC236}">
                  <a16:creationId xmlns:a16="http://schemas.microsoft.com/office/drawing/2014/main" id="{154240D1-C1E3-539F-3945-5FFC39568472}"/>
                </a:ext>
              </a:extLst>
            </p:cNvPr>
            <p:cNvSpPr/>
            <p:nvPr/>
          </p:nvSpPr>
          <p:spPr>
            <a:xfrm>
              <a:off x="5832985" y="1641471"/>
              <a:ext cx="2569022" cy="2565506"/>
            </a:xfrm>
            <a:prstGeom prst="rect">
              <a:avLst/>
            </a:prstGeom>
            <a:noFill/>
          </p:spPr>
          <p:txBody>
            <a:bodyPr wrap="none" lIns="91440" tIns="45720" rIns="91440" bIns="45720" anchor="ctr" anchorCtr="0">
              <a:prstTxWarp prst="textArchUp">
                <a:avLst/>
              </a:prstTxWarp>
              <a:spAutoFit/>
            </a:bodyPr>
            <a:lstStyle/>
            <a:p>
              <a:pPr algn="ctr"/>
              <a:r>
                <a:rPr lang="en-US" b="0" cap="none" spc="0" dirty="0">
                  <a:ln w="0"/>
                  <a:solidFill>
                    <a:schemeClr val="tx1"/>
                  </a:solidFill>
                </a:rPr>
                <a:t>surrounding area</a:t>
              </a:r>
            </a:p>
          </p:txBody>
        </p:sp>
        <p:sp>
          <p:nvSpPr>
            <p:cNvPr id="10" name="Rectangle 9">
              <a:extLst>
                <a:ext uri="{FF2B5EF4-FFF2-40B4-BE49-F238E27FC236}">
                  <a16:creationId xmlns:a16="http://schemas.microsoft.com/office/drawing/2014/main" id="{D8D026A8-F32D-8ECD-1746-DDF35F50E515}"/>
                </a:ext>
              </a:extLst>
            </p:cNvPr>
            <p:cNvSpPr/>
            <p:nvPr/>
          </p:nvSpPr>
          <p:spPr>
            <a:xfrm>
              <a:off x="5832985" y="1743071"/>
              <a:ext cx="2569022" cy="2565506"/>
            </a:xfrm>
            <a:prstGeom prst="rect">
              <a:avLst/>
            </a:prstGeom>
            <a:noFill/>
          </p:spPr>
          <p:txBody>
            <a:bodyPr wrap="none" lIns="91440" tIns="45720" rIns="91440" bIns="45720" anchor="ctr" anchorCtr="0">
              <a:prstTxWarp prst="textArchDown">
                <a:avLst>
                  <a:gd name="adj" fmla="val 21525394"/>
                </a:avLst>
              </a:prstTxWarp>
              <a:spAutoFit/>
            </a:bodyPr>
            <a:lstStyle/>
            <a:p>
              <a:pPr algn="ctr"/>
              <a:r>
                <a:rPr lang="en-US" b="0" cap="none" spc="0" dirty="0">
                  <a:ln w="0"/>
                  <a:solidFill>
                    <a:schemeClr val="tx1"/>
                  </a:solidFill>
                </a:rPr>
                <a:t>(no intervention)</a:t>
              </a:r>
            </a:p>
          </p:txBody>
        </p:sp>
      </p:grpSp>
      <p:sp>
        <p:nvSpPr>
          <p:cNvPr id="11" name="TextBox 10">
            <a:extLst>
              <a:ext uri="{FF2B5EF4-FFF2-40B4-BE49-F238E27FC236}">
                <a16:creationId xmlns:a16="http://schemas.microsoft.com/office/drawing/2014/main" id="{F4F2AFD7-1C94-EFF2-817E-0D10434253F5}"/>
              </a:ext>
            </a:extLst>
          </p:cNvPr>
          <p:cNvSpPr txBox="1"/>
          <p:nvPr/>
        </p:nvSpPr>
        <p:spPr>
          <a:xfrm>
            <a:off x="238107" y="2006529"/>
            <a:ext cx="2422669" cy="923330"/>
          </a:xfrm>
          <a:prstGeom prst="rect">
            <a:avLst/>
          </a:prstGeom>
          <a:noFill/>
        </p:spPr>
        <p:txBody>
          <a:bodyPr wrap="square" lIns="0" tIns="0" rIns="0" bIns="0" rtlCol="0">
            <a:spAutoFit/>
          </a:bodyPr>
          <a:lstStyle/>
          <a:p>
            <a:r>
              <a:rPr lang="en-GB" sz="2000" b="1" dirty="0"/>
              <a:t>Displacement</a:t>
            </a:r>
          </a:p>
          <a:p>
            <a:r>
              <a:rPr lang="en-GB" sz="2000" dirty="0"/>
              <a:t>crime moves to surrounding area</a:t>
            </a:r>
          </a:p>
        </p:txBody>
      </p:sp>
      <p:sp>
        <p:nvSpPr>
          <p:cNvPr id="12" name="TextBox 11">
            <a:extLst>
              <a:ext uri="{FF2B5EF4-FFF2-40B4-BE49-F238E27FC236}">
                <a16:creationId xmlns:a16="http://schemas.microsoft.com/office/drawing/2014/main" id="{8F6593E5-D2A4-1232-C4CF-A6C26EA5565B}"/>
              </a:ext>
            </a:extLst>
          </p:cNvPr>
          <p:cNvSpPr txBox="1"/>
          <p:nvPr/>
        </p:nvSpPr>
        <p:spPr>
          <a:xfrm>
            <a:off x="6472776" y="1834465"/>
            <a:ext cx="2433115" cy="1267458"/>
          </a:xfrm>
          <a:prstGeom prst="rect">
            <a:avLst/>
          </a:prstGeom>
          <a:noFill/>
        </p:spPr>
        <p:txBody>
          <a:bodyPr wrap="square" lIns="0" tIns="0" rIns="0" bIns="0" rtlCol="0" anchor="ctr">
            <a:spAutoFit/>
          </a:bodyPr>
          <a:lstStyle/>
          <a:p>
            <a:pPr algn="r"/>
            <a:r>
              <a:rPr lang="en-GB" sz="2000" b="1" dirty="0"/>
              <a:t>Diffusion of benefit</a:t>
            </a:r>
          </a:p>
          <a:p>
            <a:pPr algn="r"/>
            <a:r>
              <a:rPr lang="en-GB" sz="2000" dirty="0"/>
              <a:t>crime </a:t>
            </a:r>
            <a:r>
              <a:rPr lang="en-GB" sz="2000" i="1" dirty="0"/>
              <a:t>reduction</a:t>
            </a:r>
            <a:r>
              <a:rPr lang="en-GB" sz="2000" dirty="0"/>
              <a:t> moves beyond intervention area</a:t>
            </a:r>
          </a:p>
        </p:txBody>
      </p:sp>
    </p:spTree>
    <p:extLst>
      <p:ext uri="{BB962C8B-B14F-4D97-AF65-F5344CB8AC3E}">
        <p14:creationId xmlns:p14="http://schemas.microsoft.com/office/powerpoint/2010/main" val="2435675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B9373E4B-7AC6-E14E-B535-52151E9AE879}"/>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t="-44" b="339"/>
          <a:stretch/>
        </p:blipFill>
        <p:spPr>
          <a:xfrm>
            <a:off x="360000" y="509218"/>
            <a:ext cx="8424000" cy="9336530"/>
          </a:xfrm>
          <a:prstGeom prst="rect">
            <a:avLst/>
          </a:prstGeom>
        </p:spPr>
      </p:pic>
      <p:sp>
        <p:nvSpPr>
          <p:cNvPr id="2" name="Rectangle 1">
            <a:extLst>
              <a:ext uri="{FF2B5EF4-FFF2-40B4-BE49-F238E27FC236}">
                <a16:creationId xmlns:a16="http://schemas.microsoft.com/office/drawing/2014/main" id="{C59ABF3A-AF05-FF52-5327-95DE7C247312}"/>
              </a:ext>
            </a:extLst>
          </p:cNvPr>
          <p:cNvSpPr/>
          <p:nvPr/>
        </p:nvSpPr>
        <p:spPr>
          <a:xfrm>
            <a:off x="-1" y="1"/>
            <a:ext cx="9144001" cy="333152"/>
          </a:xfrm>
          <a:prstGeom prst="rect">
            <a:avLst/>
          </a:prstGeom>
          <a:solidFill>
            <a:srgbClr val="EA7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412930C-C0B7-1AA8-0ED6-9787FE0FA386}"/>
              </a:ext>
            </a:extLst>
          </p:cNvPr>
          <p:cNvSpPr/>
          <p:nvPr/>
        </p:nvSpPr>
        <p:spPr>
          <a:xfrm>
            <a:off x="0" y="3991897"/>
            <a:ext cx="9144000" cy="1151603"/>
          </a:xfrm>
          <a:prstGeom prst="rect">
            <a:avLst/>
          </a:prstGeom>
          <a:gradFill flip="none" rotWithShape="1">
            <a:gsLst>
              <a:gs pos="0">
                <a:schemeClr val="bg1"/>
              </a:gs>
              <a:gs pos="50000">
                <a:schemeClr val="bg1"/>
              </a:gs>
              <a:gs pos="100000">
                <a:schemeClr val="bg1">
                  <a:shade val="100000"/>
                  <a:satMod val="115000"/>
                  <a:alpha val="0"/>
                </a:schemeClr>
              </a:gs>
            </a:gsLst>
            <a:lin ang="1620000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p>
        </p:txBody>
      </p:sp>
      <p:sp>
        <p:nvSpPr>
          <p:cNvPr id="4" name="Right Arrow 3">
            <a:extLst>
              <a:ext uri="{FF2B5EF4-FFF2-40B4-BE49-F238E27FC236}">
                <a16:creationId xmlns:a16="http://schemas.microsoft.com/office/drawing/2014/main" id="{7EAA88C2-8ED9-1401-073D-A29C37C2741D}"/>
              </a:ext>
            </a:extLst>
          </p:cNvPr>
          <p:cNvSpPr/>
          <p:nvPr/>
        </p:nvSpPr>
        <p:spPr>
          <a:xfrm>
            <a:off x="6784257" y="405624"/>
            <a:ext cx="1582992" cy="1008839"/>
          </a:xfrm>
          <a:prstGeom prst="rightArrow">
            <a:avLst/>
          </a:prstGeom>
          <a:solidFill>
            <a:srgbClr val="EA76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600" dirty="0"/>
              <a:t>Benefit was </a:t>
            </a:r>
            <a:r>
              <a:rPr lang="en-GB" sz="1600" b="1" dirty="0"/>
              <a:t>diffused</a:t>
            </a:r>
          </a:p>
        </p:txBody>
      </p:sp>
      <p:sp>
        <p:nvSpPr>
          <p:cNvPr id="5" name="Right Arrow 4">
            <a:extLst>
              <a:ext uri="{FF2B5EF4-FFF2-40B4-BE49-F238E27FC236}">
                <a16:creationId xmlns:a16="http://schemas.microsoft.com/office/drawing/2014/main" id="{E01A44F1-CF6D-FE1F-20D5-943A70083036}"/>
              </a:ext>
            </a:extLst>
          </p:cNvPr>
          <p:cNvSpPr/>
          <p:nvPr/>
        </p:nvSpPr>
        <p:spPr>
          <a:xfrm flipH="1">
            <a:off x="5201265" y="405624"/>
            <a:ext cx="1582992" cy="1008839"/>
          </a:xfrm>
          <a:prstGeom prst="rightArrow">
            <a:avLst/>
          </a:prstGeom>
          <a:solidFill>
            <a:srgbClr val="EA7600"/>
          </a:solidFill>
          <a:ln w="12700">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1600" dirty="0"/>
              <a:t>Crime was </a:t>
            </a:r>
            <a:r>
              <a:rPr lang="en-GB" sz="1600" b="1" dirty="0"/>
              <a:t>displaced</a:t>
            </a:r>
          </a:p>
        </p:txBody>
      </p:sp>
      <p:sp>
        <p:nvSpPr>
          <p:cNvPr id="7" name="Text Placeholder 6">
            <a:extLst>
              <a:ext uri="{FF2B5EF4-FFF2-40B4-BE49-F238E27FC236}">
                <a16:creationId xmlns:a16="http://schemas.microsoft.com/office/drawing/2014/main" id="{E4EBD059-8745-7F4D-AB5F-BDBB5E4B078D}"/>
              </a:ext>
            </a:extLst>
          </p:cNvPr>
          <p:cNvSpPr>
            <a:spLocks noGrp="1"/>
          </p:cNvSpPr>
          <p:nvPr>
            <p:ph type="body" sz="quarter" idx="10"/>
          </p:nvPr>
        </p:nvSpPr>
        <p:spPr>
          <a:xfrm>
            <a:off x="359999" y="4588448"/>
            <a:ext cx="6552078" cy="399601"/>
          </a:xfrm>
        </p:spPr>
        <p:txBody>
          <a:bodyPr>
            <a:normAutofit/>
          </a:bodyPr>
          <a:lstStyle/>
          <a:p>
            <a:r>
              <a:rPr lang="en-US" dirty="0"/>
              <a:t>Source:	A Braga, B </a:t>
            </a:r>
            <a:r>
              <a:rPr lang="en-US" dirty="0" err="1"/>
              <a:t>Turchan</a:t>
            </a:r>
            <a:r>
              <a:rPr lang="en-US" dirty="0"/>
              <a:t>, A </a:t>
            </a:r>
            <a:r>
              <a:rPr lang="en-US" dirty="0" err="1"/>
              <a:t>Papachristos</a:t>
            </a:r>
            <a:r>
              <a:rPr lang="en-US" dirty="0"/>
              <a:t> &amp; D Hureau. 2019. </a:t>
            </a:r>
            <a:r>
              <a:rPr lang="en-US" dirty="0">
                <a:hlinkClick r:id="rId4">
                  <a:extLst>
                    <a:ext uri="{A12FA001-AC4F-418D-AE19-62706E023703}">
                      <ahyp:hlinkClr xmlns:ahyp="http://schemas.microsoft.com/office/drawing/2018/hyperlinkcolor" val="tx"/>
                    </a:ext>
                  </a:extLst>
                </a:hlinkClick>
              </a:rPr>
              <a:t>Hot spots policing and crime reduction: an update of an ongoing systematic review and meta-analysis</a:t>
            </a:r>
            <a:r>
              <a:rPr lang="en-US" dirty="0"/>
              <a:t>. </a:t>
            </a:r>
            <a:r>
              <a:rPr lang="en-US" i="1" dirty="0"/>
              <a:t>Journal of Experimental Criminology</a:t>
            </a:r>
            <a:r>
              <a:rPr lang="en-US" dirty="0"/>
              <a:t> 15:289–311.</a:t>
            </a:r>
          </a:p>
        </p:txBody>
      </p:sp>
    </p:spTree>
    <p:extLst>
      <p:ext uri="{BB962C8B-B14F-4D97-AF65-F5344CB8AC3E}">
        <p14:creationId xmlns:p14="http://schemas.microsoft.com/office/powerpoint/2010/main" val="798419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right)">
                                      <p:cBhvr>
                                        <p:cTn id="7" dur="500"/>
                                        <p:tgtEl>
                                          <p:spTgt spid="5"/>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0" presetClass="path" presetSubtype="0" accel="50000" decel="50000" fill="hold" nodeType="clickEffect">
                                  <p:stCondLst>
                                    <p:cond delay="0"/>
                                  </p:stCondLst>
                                  <p:childTnLst>
                                    <p:animMotion origin="layout" path="M 0 -5.11743E-17 L 0 -1.04074 " pathEditMode="relative" rAng="0" ptsTypes="AA">
                                      <p:cBhvr>
                                        <p:cTn id="14" dur="2000" fill="hold"/>
                                        <p:tgtEl>
                                          <p:spTgt spid="10"/>
                                        </p:tgtEl>
                                        <p:attrNameLst>
                                          <p:attrName>ppt_x</p:attrName>
                                          <p:attrName>ppt_y</p:attrName>
                                        </p:attrNameLst>
                                      </p:cBhvr>
                                      <p:rCtr x="0" y="-51728"/>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F62528-E5E0-5D4B-9EBE-1F7DBF34F110}"/>
              </a:ext>
            </a:extLst>
          </p:cNvPr>
          <p:cNvSpPr>
            <a:spLocks noGrp="1"/>
          </p:cNvSpPr>
          <p:nvPr>
            <p:ph type="ctrTitle"/>
          </p:nvPr>
        </p:nvSpPr>
        <p:spPr/>
        <p:txBody>
          <a:bodyPr/>
          <a:lstStyle/>
          <a:p>
            <a:r>
              <a:rPr lang="en-US" dirty="0"/>
              <a:t>How much hotspot policing is enough?</a:t>
            </a:r>
          </a:p>
        </p:txBody>
      </p:sp>
    </p:spTree>
    <p:extLst>
      <p:ext uri="{BB962C8B-B14F-4D97-AF65-F5344CB8AC3E}">
        <p14:creationId xmlns:p14="http://schemas.microsoft.com/office/powerpoint/2010/main" val="2105801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42A2266-EF79-6C41-B112-A36F639E9B01}"/>
              </a:ext>
            </a:extLst>
          </p:cNvPr>
          <p:cNvSpPr>
            <a:spLocks noGrp="1"/>
          </p:cNvSpPr>
          <p:nvPr>
            <p:ph idx="1"/>
          </p:nvPr>
        </p:nvSpPr>
        <p:spPr>
          <a:xfrm>
            <a:off x="359998" y="360000"/>
            <a:ext cx="7412402" cy="4201601"/>
          </a:xfrm>
        </p:spPr>
        <p:txBody>
          <a:bodyPr/>
          <a:lstStyle/>
          <a:p>
            <a:r>
              <a:rPr lang="en-US" dirty="0"/>
              <a:t>“The greatest deterrent effect may be produced not by police staying in the same hot spot for extended periods, but by police roving from hot spot to hot spot, staying in each for only a limited time.”</a:t>
            </a:r>
          </a:p>
        </p:txBody>
      </p:sp>
      <p:sp>
        <p:nvSpPr>
          <p:cNvPr id="3" name="Text Placeholder 2">
            <a:extLst>
              <a:ext uri="{FF2B5EF4-FFF2-40B4-BE49-F238E27FC236}">
                <a16:creationId xmlns:a16="http://schemas.microsoft.com/office/drawing/2014/main" id="{0B13A888-1646-E34A-A02E-6644C48953C3}"/>
              </a:ext>
            </a:extLst>
          </p:cNvPr>
          <p:cNvSpPr>
            <a:spLocks noGrp="1"/>
          </p:cNvSpPr>
          <p:nvPr>
            <p:ph type="body" sz="quarter" idx="10"/>
          </p:nvPr>
        </p:nvSpPr>
        <p:spPr/>
        <p:txBody>
          <a:bodyPr>
            <a:normAutofit/>
          </a:bodyPr>
          <a:lstStyle/>
          <a:p>
            <a:r>
              <a:rPr lang="en-US" dirty="0"/>
              <a:t>Source:	L Sherman &amp; D Weisburd. 1995. </a:t>
            </a:r>
            <a:r>
              <a:rPr lang="en-US" dirty="0">
                <a:hlinkClick r:id="rId2">
                  <a:extLst>
                    <a:ext uri="{A12FA001-AC4F-418D-AE19-62706E023703}">
                      <ahyp:hlinkClr xmlns:ahyp="http://schemas.microsoft.com/office/drawing/2018/hyperlinkcolor" val="tx"/>
                    </a:ext>
                  </a:extLst>
                </a:hlinkClick>
              </a:rPr>
              <a:t>General deterrent effects of police patrol in crime “hot spots”: A randomized, controlled trial</a:t>
            </a:r>
            <a:r>
              <a:rPr lang="en-US" dirty="0"/>
              <a:t>. </a:t>
            </a:r>
            <a:r>
              <a:rPr lang="en-US" i="1" dirty="0"/>
              <a:t>Justice Quarterly</a:t>
            </a:r>
            <a:r>
              <a:rPr lang="en-US" dirty="0"/>
              <a:t> 12(4):625–648.</a:t>
            </a:r>
          </a:p>
        </p:txBody>
      </p:sp>
    </p:spTree>
    <p:extLst>
      <p:ext uri="{BB962C8B-B14F-4D97-AF65-F5344CB8AC3E}">
        <p14:creationId xmlns:p14="http://schemas.microsoft.com/office/powerpoint/2010/main" val="19875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ell phone&#10;&#10;Description automatically generated">
            <a:extLst>
              <a:ext uri="{FF2B5EF4-FFF2-40B4-BE49-F238E27FC236}">
                <a16:creationId xmlns:a16="http://schemas.microsoft.com/office/drawing/2014/main" id="{74804748-5461-C34B-AF6E-11DD0757C848}"/>
              </a:ext>
            </a:extLst>
          </p:cNvPr>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a:stretch/>
        </p:blipFill>
        <p:spPr>
          <a:xfrm>
            <a:off x="2832100" y="360001"/>
            <a:ext cx="5431200" cy="4200888"/>
          </a:xfrm>
        </p:spPr>
      </p:pic>
      <p:sp>
        <p:nvSpPr>
          <p:cNvPr id="7" name="Title 6">
            <a:extLst>
              <a:ext uri="{FF2B5EF4-FFF2-40B4-BE49-F238E27FC236}">
                <a16:creationId xmlns:a16="http://schemas.microsoft.com/office/drawing/2014/main" id="{5DCB0B1F-627E-A84E-9EC1-6511A5D196A0}"/>
              </a:ext>
            </a:extLst>
          </p:cNvPr>
          <p:cNvSpPr>
            <a:spLocks noGrp="1"/>
          </p:cNvSpPr>
          <p:nvPr>
            <p:ph type="title"/>
          </p:nvPr>
        </p:nvSpPr>
        <p:spPr/>
        <p:txBody>
          <a:bodyPr/>
          <a:lstStyle/>
          <a:p>
            <a:r>
              <a:rPr lang="en-US" dirty="0"/>
              <a:t>‘Koper curve’</a:t>
            </a:r>
          </a:p>
        </p:txBody>
      </p:sp>
      <p:sp>
        <p:nvSpPr>
          <p:cNvPr id="8" name="Text Placeholder 7">
            <a:extLst>
              <a:ext uri="{FF2B5EF4-FFF2-40B4-BE49-F238E27FC236}">
                <a16:creationId xmlns:a16="http://schemas.microsoft.com/office/drawing/2014/main" id="{9970E694-7CE8-2C4E-AAE2-C05C485EC5EA}"/>
              </a:ext>
            </a:extLst>
          </p:cNvPr>
          <p:cNvSpPr>
            <a:spLocks noGrp="1"/>
          </p:cNvSpPr>
          <p:nvPr>
            <p:ph type="body" sz="quarter" idx="10"/>
          </p:nvPr>
        </p:nvSpPr>
        <p:spPr>
          <a:xfrm>
            <a:off x="359999" y="4588448"/>
            <a:ext cx="5431201" cy="399601"/>
          </a:xfrm>
        </p:spPr>
        <p:txBody>
          <a:bodyPr/>
          <a:lstStyle/>
          <a:p>
            <a:r>
              <a:rPr lang="en-US" dirty="0"/>
              <a:t>Source:	C Koper. 1995. </a:t>
            </a:r>
            <a:r>
              <a:rPr lang="en-US" dirty="0">
                <a:hlinkClick r:id="rId3">
                  <a:extLst>
                    <a:ext uri="{A12FA001-AC4F-418D-AE19-62706E023703}">
                      <ahyp:hlinkClr xmlns:ahyp="http://schemas.microsoft.com/office/drawing/2018/hyperlinkcolor" val="tx"/>
                    </a:ext>
                  </a:extLst>
                </a:hlinkClick>
              </a:rPr>
              <a:t>Just enough police presence: Reducing crime and disorderly behavior by optimizing patrol time in crime hot spots</a:t>
            </a:r>
            <a:r>
              <a:rPr lang="en-US" dirty="0"/>
              <a:t>. </a:t>
            </a:r>
            <a:r>
              <a:rPr lang="en-US" i="1" dirty="0"/>
              <a:t>Justice Quarterly</a:t>
            </a:r>
            <a:r>
              <a:rPr lang="en-US" dirty="0"/>
              <a:t> 12(4)649-672.</a:t>
            </a:r>
          </a:p>
        </p:txBody>
      </p:sp>
      <p:cxnSp>
        <p:nvCxnSpPr>
          <p:cNvPr id="11" name="Straight Connector 10">
            <a:extLst>
              <a:ext uri="{FF2B5EF4-FFF2-40B4-BE49-F238E27FC236}">
                <a16:creationId xmlns:a16="http://schemas.microsoft.com/office/drawing/2014/main" id="{5540640E-4CD5-9F43-92BA-7838E46A093E}"/>
              </a:ext>
            </a:extLst>
          </p:cNvPr>
          <p:cNvCxnSpPr/>
          <p:nvPr/>
        </p:nvCxnSpPr>
        <p:spPr>
          <a:xfrm flipV="1">
            <a:off x="6680200" y="660400"/>
            <a:ext cx="0" cy="3340100"/>
          </a:xfrm>
          <a:prstGeom prst="line">
            <a:avLst/>
          </a:prstGeom>
          <a:ln>
            <a:solidFill>
              <a:schemeClr val="tx2"/>
            </a:solidFill>
          </a:ln>
        </p:spPr>
        <p:style>
          <a:lnRef idx="2">
            <a:schemeClr val="accent1"/>
          </a:lnRef>
          <a:fillRef idx="0">
            <a:schemeClr val="accent1"/>
          </a:fillRef>
          <a:effectRef idx="1">
            <a:schemeClr val="accent1"/>
          </a:effectRef>
          <a:fontRef idx="minor">
            <a:schemeClr val="tx1"/>
          </a:fontRef>
        </p:style>
      </p:cxnSp>
      <p:sp>
        <p:nvSpPr>
          <p:cNvPr id="12" name="Left Arrow 11">
            <a:extLst>
              <a:ext uri="{FF2B5EF4-FFF2-40B4-BE49-F238E27FC236}">
                <a16:creationId xmlns:a16="http://schemas.microsoft.com/office/drawing/2014/main" id="{5C5E2056-DC14-C045-AC09-B980E48F1E96}"/>
              </a:ext>
            </a:extLst>
          </p:cNvPr>
          <p:cNvSpPr/>
          <p:nvPr/>
        </p:nvSpPr>
        <p:spPr>
          <a:xfrm>
            <a:off x="4576401" y="2120900"/>
            <a:ext cx="1866900" cy="1422400"/>
          </a:xfrm>
          <a:prstGeom prst="lef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dirty="0"/>
              <a:t>too short, less effect</a:t>
            </a:r>
          </a:p>
        </p:txBody>
      </p:sp>
      <p:sp>
        <p:nvSpPr>
          <p:cNvPr id="13" name="Left Arrow 12">
            <a:extLst>
              <a:ext uri="{FF2B5EF4-FFF2-40B4-BE49-F238E27FC236}">
                <a16:creationId xmlns:a16="http://schemas.microsoft.com/office/drawing/2014/main" id="{423923E6-27CB-114A-8E00-7AC6FF36E4AF}"/>
              </a:ext>
            </a:extLst>
          </p:cNvPr>
          <p:cNvSpPr/>
          <p:nvPr/>
        </p:nvSpPr>
        <p:spPr>
          <a:xfrm flipH="1">
            <a:off x="6917100" y="2120900"/>
            <a:ext cx="1866900" cy="1422400"/>
          </a:xfrm>
          <a:prstGeom prst="lef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a:t>too long, wasted effort</a:t>
            </a:r>
          </a:p>
        </p:txBody>
      </p:sp>
    </p:spTree>
    <p:extLst>
      <p:ext uri="{BB962C8B-B14F-4D97-AF65-F5344CB8AC3E}">
        <p14:creationId xmlns:p14="http://schemas.microsoft.com/office/powerpoint/2010/main" val="1528910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95377-D6DA-F04C-BA21-A75CE7F2F42B}"/>
              </a:ext>
            </a:extLst>
          </p:cNvPr>
          <p:cNvSpPr>
            <a:spLocks noGrp="1"/>
          </p:cNvSpPr>
          <p:nvPr>
            <p:ph type="title"/>
          </p:nvPr>
        </p:nvSpPr>
        <p:spPr/>
        <p:txBody>
          <a:bodyPr/>
          <a:lstStyle/>
          <a:p>
            <a:r>
              <a:rPr lang="en-US" dirty="0"/>
              <a:t>Fewer 10-minute patrols better </a:t>
            </a:r>
            <a:br>
              <a:rPr lang="en-US" dirty="0"/>
            </a:br>
            <a:r>
              <a:rPr lang="en-US" dirty="0"/>
              <a:t>than more 5-minute patrols</a:t>
            </a:r>
          </a:p>
        </p:txBody>
      </p:sp>
      <p:sp>
        <p:nvSpPr>
          <p:cNvPr id="3" name="Content Placeholder 2">
            <a:extLst>
              <a:ext uri="{FF2B5EF4-FFF2-40B4-BE49-F238E27FC236}">
                <a16:creationId xmlns:a16="http://schemas.microsoft.com/office/drawing/2014/main" id="{65A101A4-1D1E-5F42-B956-B7F6CDFA56E7}"/>
              </a:ext>
            </a:extLst>
          </p:cNvPr>
          <p:cNvSpPr>
            <a:spLocks noGrp="1"/>
          </p:cNvSpPr>
          <p:nvPr>
            <p:ph idx="1"/>
          </p:nvPr>
        </p:nvSpPr>
        <p:spPr>
          <a:xfrm>
            <a:off x="359998" y="1286847"/>
            <a:ext cx="7120302" cy="3274754"/>
          </a:xfrm>
        </p:spPr>
        <p:txBody>
          <a:bodyPr/>
          <a:lstStyle/>
          <a:p>
            <a:r>
              <a:rPr lang="en-US" dirty="0"/>
              <a:t>“the difference between 2.5 longer [10-minute] visits and 5 shorter [5-minute] visits causes about 20% less crime when longer visits are delivered”</a:t>
            </a:r>
          </a:p>
        </p:txBody>
      </p:sp>
      <p:sp>
        <p:nvSpPr>
          <p:cNvPr id="5" name="Text Placeholder 4">
            <a:extLst>
              <a:ext uri="{FF2B5EF4-FFF2-40B4-BE49-F238E27FC236}">
                <a16:creationId xmlns:a16="http://schemas.microsoft.com/office/drawing/2014/main" id="{AA15E5AB-7E7E-284C-89DB-873E30E05BE5}"/>
              </a:ext>
            </a:extLst>
          </p:cNvPr>
          <p:cNvSpPr>
            <a:spLocks noGrp="1"/>
          </p:cNvSpPr>
          <p:nvPr>
            <p:ph type="body" sz="quarter" idx="10"/>
          </p:nvPr>
        </p:nvSpPr>
        <p:spPr>
          <a:xfrm>
            <a:off x="359999" y="4588448"/>
            <a:ext cx="6637701" cy="399601"/>
          </a:xfrm>
        </p:spPr>
        <p:txBody>
          <a:bodyPr/>
          <a:lstStyle/>
          <a:p>
            <a:r>
              <a:rPr lang="en-US" dirty="0"/>
              <a:t>Source:	S Williams &amp; T Coupe. 2017. </a:t>
            </a:r>
            <a:r>
              <a:rPr lang="en-US" dirty="0">
                <a:hlinkClick r:id="rId2">
                  <a:extLst>
                    <a:ext uri="{A12FA001-AC4F-418D-AE19-62706E023703}">
                      <ahyp:hlinkClr xmlns:ahyp="http://schemas.microsoft.com/office/drawing/2018/hyperlinkcolor" val="tx"/>
                    </a:ext>
                  </a:extLst>
                </a:hlinkClick>
              </a:rPr>
              <a:t>Frequency Vs. Length of Hot Spots Patrols: a </a:t>
            </a:r>
            <a:r>
              <a:rPr lang="en-US" dirty="0" err="1">
                <a:hlinkClick r:id="rId2">
                  <a:extLst>
                    <a:ext uri="{A12FA001-AC4F-418D-AE19-62706E023703}">
                      <ahyp:hlinkClr xmlns:ahyp="http://schemas.microsoft.com/office/drawing/2018/hyperlinkcolor" val="tx"/>
                    </a:ext>
                  </a:extLst>
                </a:hlinkClick>
              </a:rPr>
              <a:t>Randomised</a:t>
            </a:r>
            <a:r>
              <a:rPr lang="en-US" dirty="0">
                <a:hlinkClick r:id="rId2">
                  <a:extLst>
                    <a:ext uri="{A12FA001-AC4F-418D-AE19-62706E023703}">
                      <ahyp:hlinkClr xmlns:ahyp="http://schemas.microsoft.com/office/drawing/2018/hyperlinkcolor" val="tx"/>
                    </a:ext>
                  </a:extLst>
                </a:hlinkClick>
              </a:rPr>
              <a:t> Controlled Trial</a:t>
            </a:r>
            <a:r>
              <a:rPr lang="en-US" dirty="0"/>
              <a:t>. </a:t>
            </a:r>
            <a:r>
              <a:rPr lang="en-US" i="1" dirty="0"/>
              <a:t>Cambridge Journal of Evidence-Based Policing</a:t>
            </a:r>
            <a:r>
              <a:rPr lang="en-US" dirty="0"/>
              <a:t> 1(1):5–21.</a:t>
            </a:r>
          </a:p>
        </p:txBody>
      </p:sp>
    </p:spTree>
    <p:extLst>
      <p:ext uri="{BB962C8B-B14F-4D97-AF65-F5344CB8AC3E}">
        <p14:creationId xmlns:p14="http://schemas.microsoft.com/office/powerpoint/2010/main" val="3633517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67B102-261E-8840-8A90-90C238461ED1}"/>
              </a:ext>
            </a:extLst>
          </p:cNvPr>
          <p:cNvSpPr>
            <a:spLocks noGrp="1"/>
          </p:cNvSpPr>
          <p:nvPr>
            <p:ph type="title"/>
          </p:nvPr>
        </p:nvSpPr>
        <p:spPr/>
        <p:txBody>
          <a:bodyPr/>
          <a:lstStyle/>
          <a:p>
            <a:r>
              <a:rPr lang="en-US" dirty="0"/>
              <a:t>Hotspot patrols can be done by civilian staff</a:t>
            </a:r>
          </a:p>
        </p:txBody>
      </p:sp>
      <p:sp>
        <p:nvSpPr>
          <p:cNvPr id="5" name="Content Placeholder 4">
            <a:extLst>
              <a:ext uri="{FF2B5EF4-FFF2-40B4-BE49-F238E27FC236}">
                <a16:creationId xmlns:a16="http://schemas.microsoft.com/office/drawing/2014/main" id="{C6B2965E-72DD-154E-BCBD-DEE68148158D}"/>
              </a:ext>
            </a:extLst>
          </p:cNvPr>
          <p:cNvSpPr>
            <a:spLocks noGrp="1"/>
          </p:cNvSpPr>
          <p:nvPr>
            <p:ph idx="1"/>
          </p:nvPr>
        </p:nvSpPr>
        <p:spPr>
          <a:xfrm>
            <a:off x="359998" y="1286847"/>
            <a:ext cx="7856902" cy="3274754"/>
          </a:xfrm>
        </p:spPr>
        <p:txBody>
          <a:bodyPr/>
          <a:lstStyle/>
          <a:p>
            <a:r>
              <a:rPr lang="en-US" dirty="0"/>
              <a:t>“[patrols by PCSOs] with few arrest powers and no weapons [conducting] approximately two more ten-minute visits per day in treatment than in control [led to] 39% less crime … compared to control conditions”</a:t>
            </a:r>
          </a:p>
        </p:txBody>
      </p:sp>
      <p:sp>
        <p:nvSpPr>
          <p:cNvPr id="7" name="Text Placeholder 6">
            <a:extLst>
              <a:ext uri="{FF2B5EF4-FFF2-40B4-BE49-F238E27FC236}">
                <a16:creationId xmlns:a16="http://schemas.microsoft.com/office/drawing/2014/main" id="{B2072961-D0F9-594C-BCD1-462A6026A53D}"/>
              </a:ext>
            </a:extLst>
          </p:cNvPr>
          <p:cNvSpPr>
            <a:spLocks noGrp="1"/>
          </p:cNvSpPr>
          <p:nvPr>
            <p:ph type="body" sz="quarter" idx="10"/>
          </p:nvPr>
        </p:nvSpPr>
        <p:spPr>
          <a:xfrm>
            <a:off x="359999" y="4588448"/>
            <a:ext cx="6967901" cy="399601"/>
          </a:xfrm>
        </p:spPr>
        <p:txBody>
          <a:bodyPr/>
          <a:lstStyle/>
          <a:p>
            <a:r>
              <a:rPr lang="en-US" dirty="0"/>
              <a:t>Source:	B Ariel, C </a:t>
            </a:r>
            <a:r>
              <a:rPr lang="en-US" dirty="0" err="1"/>
              <a:t>Weinborn</a:t>
            </a:r>
            <a:r>
              <a:rPr lang="en-US" dirty="0"/>
              <a:t> &amp; L Sherman. 2016. </a:t>
            </a:r>
            <a:r>
              <a:rPr lang="en-US" dirty="0">
                <a:hlinkClick r:id="rId2">
                  <a:extLst>
                    <a:ext uri="{A12FA001-AC4F-418D-AE19-62706E023703}">
                      <ahyp:hlinkClr xmlns:ahyp="http://schemas.microsoft.com/office/drawing/2018/hyperlinkcolor" val="tx"/>
                    </a:ext>
                  </a:extLst>
                </a:hlinkClick>
              </a:rPr>
              <a:t>“Soft” policing at hot spots—do police community support officers work? A randomized controlled trial</a:t>
            </a:r>
            <a:r>
              <a:rPr lang="en-US" dirty="0"/>
              <a:t>. </a:t>
            </a:r>
            <a:r>
              <a:rPr lang="en-US" i="1" dirty="0"/>
              <a:t>Journal of Experimental Criminology</a:t>
            </a:r>
            <a:r>
              <a:rPr lang="en-US" dirty="0"/>
              <a:t> 12(3):277–317.</a:t>
            </a:r>
          </a:p>
        </p:txBody>
      </p:sp>
    </p:spTree>
    <p:extLst>
      <p:ext uri="{BB962C8B-B14F-4D97-AF65-F5344CB8AC3E}">
        <p14:creationId xmlns:p14="http://schemas.microsoft.com/office/powerpoint/2010/main" val="2539530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8F663-D337-534C-9C2A-32F1E3C28761}"/>
              </a:ext>
            </a:extLst>
          </p:cNvPr>
          <p:cNvSpPr>
            <a:spLocks noGrp="1"/>
          </p:cNvSpPr>
          <p:nvPr>
            <p:ph type="ctrTitle"/>
          </p:nvPr>
        </p:nvSpPr>
        <p:spPr/>
        <p:txBody>
          <a:bodyPr/>
          <a:lstStyle/>
          <a:p>
            <a:r>
              <a:rPr lang="en-US" dirty="0"/>
              <a:t>Does patrol reduce crime </a:t>
            </a:r>
            <a:r>
              <a:rPr lang="en-US" b="1" dirty="0"/>
              <a:t>outside</a:t>
            </a:r>
            <a:r>
              <a:rPr lang="en-US" dirty="0"/>
              <a:t> hotspots?</a:t>
            </a:r>
          </a:p>
        </p:txBody>
      </p:sp>
    </p:spTree>
    <p:extLst>
      <p:ext uri="{BB962C8B-B14F-4D97-AF65-F5344CB8AC3E}">
        <p14:creationId xmlns:p14="http://schemas.microsoft.com/office/powerpoint/2010/main" val="2033250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F62528-E5E0-5D4B-9EBE-1F7DBF34F110}"/>
              </a:ext>
            </a:extLst>
          </p:cNvPr>
          <p:cNvSpPr>
            <a:spLocks noGrp="1"/>
          </p:cNvSpPr>
          <p:nvPr>
            <p:ph type="ctrTitle"/>
          </p:nvPr>
        </p:nvSpPr>
        <p:spPr/>
        <p:txBody>
          <a:bodyPr/>
          <a:lstStyle/>
          <a:p>
            <a:r>
              <a:rPr lang="en-US" dirty="0"/>
              <a:t>How will officers behave at hotspots?</a:t>
            </a:r>
          </a:p>
        </p:txBody>
      </p:sp>
    </p:spTree>
    <p:extLst>
      <p:ext uri="{BB962C8B-B14F-4D97-AF65-F5344CB8AC3E}">
        <p14:creationId xmlns:p14="http://schemas.microsoft.com/office/powerpoint/2010/main" val="1956724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F66FE42-9F04-364C-85C6-9169464DBBC8}"/>
              </a:ext>
            </a:extLst>
          </p:cNvPr>
          <p:cNvSpPr>
            <a:spLocks noGrp="1"/>
          </p:cNvSpPr>
          <p:nvPr>
            <p:ph type="title"/>
          </p:nvPr>
        </p:nvSpPr>
        <p:spPr/>
        <p:txBody>
          <a:bodyPr/>
          <a:lstStyle/>
          <a:p>
            <a:r>
              <a:rPr lang="en-US" dirty="0"/>
              <a:t>Police officers can be agents </a:t>
            </a:r>
            <a:br>
              <a:rPr lang="en-US" dirty="0"/>
            </a:br>
            <a:r>
              <a:rPr lang="en-US" dirty="0"/>
              <a:t>of implementation failure</a:t>
            </a:r>
          </a:p>
        </p:txBody>
      </p:sp>
      <p:graphicFrame>
        <p:nvGraphicFramePr>
          <p:cNvPr id="6" name="Content Placeholder 5">
            <a:extLst>
              <a:ext uri="{FF2B5EF4-FFF2-40B4-BE49-F238E27FC236}">
                <a16:creationId xmlns:a16="http://schemas.microsoft.com/office/drawing/2014/main" id="{16104E1F-9BAC-9544-A8F9-B401C79FB4DF}"/>
              </a:ext>
            </a:extLst>
          </p:cNvPr>
          <p:cNvGraphicFramePr>
            <a:graphicFrameLocks noGrp="1"/>
          </p:cNvGraphicFramePr>
          <p:nvPr>
            <p:ph idx="1"/>
          </p:nvPr>
        </p:nvGraphicFramePr>
        <p:xfrm>
          <a:off x="360363" y="1287463"/>
          <a:ext cx="8423275" cy="3273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 Placeholder 4">
            <a:extLst>
              <a:ext uri="{FF2B5EF4-FFF2-40B4-BE49-F238E27FC236}">
                <a16:creationId xmlns:a16="http://schemas.microsoft.com/office/drawing/2014/main" id="{DE4F1B71-7CE4-354C-A19B-AEDC56C37099}"/>
              </a:ext>
            </a:extLst>
          </p:cNvPr>
          <p:cNvSpPr>
            <a:spLocks noGrp="1"/>
          </p:cNvSpPr>
          <p:nvPr>
            <p:ph type="body" sz="quarter" idx="10"/>
          </p:nvPr>
        </p:nvSpPr>
        <p:spPr>
          <a:xfrm>
            <a:off x="359999" y="4588448"/>
            <a:ext cx="6282101" cy="399601"/>
          </a:xfrm>
        </p:spPr>
        <p:txBody>
          <a:bodyPr/>
          <a:lstStyle/>
          <a:p>
            <a:r>
              <a:rPr lang="en-US" dirty="0"/>
              <a:t>Source:	S MacQueen &amp; B Bradford. 2017. </a:t>
            </a:r>
            <a:r>
              <a:rPr lang="en-US" dirty="0">
                <a:hlinkClick r:id="rId7">
                  <a:extLst>
                    <a:ext uri="{A12FA001-AC4F-418D-AE19-62706E023703}">
                      <ahyp:hlinkClr xmlns:ahyp="http://schemas.microsoft.com/office/drawing/2018/hyperlinkcolor" val="tx"/>
                    </a:ext>
                  </a:extLst>
                </a:hlinkClick>
              </a:rPr>
              <a:t>Where did it all go wrong? Implementation failure—and more—in a field experiment of procedural justice policing</a:t>
            </a:r>
            <a:r>
              <a:rPr lang="en-US" dirty="0"/>
              <a:t>. </a:t>
            </a:r>
            <a:r>
              <a:rPr lang="en-US" i="1" dirty="0"/>
              <a:t>Journal of Experimental Criminology</a:t>
            </a:r>
            <a:r>
              <a:rPr lang="en-US" dirty="0"/>
              <a:t> 13(3):321–345.</a:t>
            </a:r>
          </a:p>
        </p:txBody>
      </p:sp>
    </p:spTree>
    <p:extLst>
      <p:ext uri="{BB962C8B-B14F-4D97-AF65-F5344CB8AC3E}">
        <p14:creationId xmlns:p14="http://schemas.microsoft.com/office/powerpoint/2010/main" val="1822162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A0F1F381-5B2D-304F-B2E7-70DA7C1AFA10}"/>
                                            </p:graphicEl>
                                          </p:spTgt>
                                        </p:tgtEl>
                                        <p:attrNameLst>
                                          <p:attrName>style.visibility</p:attrName>
                                        </p:attrNameLst>
                                      </p:cBhvr>
                                      <p:to>
                                        <p:strVal val="visible"/>
                                      </p:to>
                                    </p:set>
                                    <p:animEffect transition="in" filter="fade">
                                      <p:cBhvr>
                                        <p:cTn id="7" dur="500"/>
                                        <p:tgtEl>
                                          <p:spTgt spid="6">
                                            <p:graphicEl>
                                              <a:dgm id="{A0F1F381-5B2D-304F-B2E7-70DA7C1AFA10}"/>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C6D9C569-B764-2B40-9924-E550D5CC65FF}"/>
                                            </p:graphicEl>
                                          </p:spTgt>
                                        </p:tgtEl>
                                        <p:attrNameLst>
                                          <p:attrName>style.visibility</p:attrName>
                                        </p:attrNameLst>
                                      </p:cBhvr>
                                      <p:to>
                                        <p:strVal val="visible"/>
                                      </p:to>
                                    </p:set>
                                    <p:animEffect transition="in" filter="fade">
                                      <p:cBhvr>
                                        <p:cTn id="12" dur="500"/>
                                        <p:tgtEl>
                                          <p:spTgt spid="6">
                                            <p:graphicEl>
                                              <a:dgm id="{C6D9C569-B764-2B40-9924-E550D5CC65FF}"/>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graphicEl>
                                              <a:dgm id="{8C7410E2-AE17-5D45-95AA-30E341E65AB6}"/>
                                            </p:graphicEl>
                                          </p:spTgt>
                                        </p:tgtEl>
                                        <p:attrNameLst>
                                          <p:attrName>style.visibility</p:attrName>
                                        </p:attrNameLst>
                                      </p:cBhvr>
                                      <p:to>
                                        <p:strVal val="visible"/>
                                      </p:to>
                                    </p:set>
                                    <p:animEffect transition="in" filter="fade">
                                      <p:cBhvr>
                                        <p:cTn id="17" dur="500"/>
                                        <p:tgtEl>
                                          <p:spTgt spid="6">
                                            <p:graphicEl>
                                              <a:dgm id="{8C7410E2-AE17-5D45-95AA-30E341E65AB6}"/>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graphicEl>
                                              <a:dgm id="{FB7A272C-A9E1-AF45-B476-0F5C985610EA}"/>
                                            </p:graphicEl>
                                          </p:spTgt>
                                        </p:tgtEl>
                                        <p:attrNameLst>
                                          <p:attrName>style.visibility</p:attrName>
                                        </p:attrNameLst>
                                      </p:cBhvr>
                                      <p:to>
                                        <p:strVal val="visible"/>
                                      </p:to>
                                    </p:set>
                                    <p:animEffect transition="in" filter="fade">
                                      <p:cBhvr>
                                        <p:cTn id="22" dur="500"/>
                                        <p:tgtEl>
                                          <p:spTgt spid="6">
                                            <p:graphicEl>
                                              <a:dgm id="{FB7A272C-A9E1-AF45-B476-0F5C985610EA}"/>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graphicEl>
                                              <a:dgm id="{A31BA53A-0632-4B4A-A4E8-BA5E42D9560E}"/>
                                            </p:graphicEl>
                                          </p:spTgt>
                                        </p:tgtEl>
                                        <p:attrNameLst>
                                          <p:attrName>style.visibility</p:attrName>
                                        </p:attrNameLst>
                                      </p:cBhvr>
                                      <p:to>
                                        <p:strVal val="visible"/>
                                      </p:to>
                                    </p:set>
                                    <p:animEffect transition="in" filter="fade">
                                      <p:cBhvr>
                                        <p:cTn id="27" dur="500"/>
                                        <p:tgtEl>
                                          <p:spTgt spid="6">
                                            <p:graphicEl>
                                              <a:dgm id="{A31BA53A-0632-4B4A-A4E8-BA5E42D9560E}"/>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graphicEl>
                                              <a:dgm id="{4B0E9E22-2151-DF40-BCAA-7101134FDE26}"/>
                                            </p:graphicEl>
                                          </p:spTgt>
                                        </p:tgtEl>
                                        <p:attrNameLst>
                                          <p:attrName>style.visibility</p:attrName>
                                        </p:attrNameLst>
                                      </p:cBhvr>
                                      <p:to>
                                        <p:strVal val="visible"/>
                                      </p:to>
                                    </p:set>
                                    <p:animEffect transition="in" filter="fade">
                                      <p:cBhvr>
                                        <p:cTn id="32" dur="500"/>
                                        <p:tgtEl>
                                          <p:spTgt spid="6">
                                            <p:graphicEl>
                                              <a:dgm id="{4B0E9E22-2151-DF40-BCAA-7101134FDE2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2A093-74D9-CA49-ABCB-DE9D2C1959E8}"/>
              </a:ext>
            </a:extLst>
          </p:cNvPr>
          <p:cNvSpPr>
            <a:spLocks noGrp="1"/>
          </p:cNvSpPr>
          <p:nvPr>
            <p:ph type="title"/>
          </p:nvPr>
        </p:nvSpPr>
        <p:spPr/>
        <p:txBody>
          <a:bodyPr/>
          <a:lstStyle/>
          <a:p>
            <a:r>
              <a:rPr lang="en-US" dirty="0"/>
              <a:t>Hotspot patrol can change officers’ </a:t>
            </a:r>
            <a:br>
              <a:rPr lang="en-US" dirty="0"/>
            </a:br>
            <a:r>
              <a:rPr lang="en-US" dirty="0"/>
              <a:t>understanding of communities</a:t>
            </a:r>
          </a:p>
        </p:txBody>
      </p:sp>
      <p:sp>
        <p:nvSpPr>
          <p:cNvPr id="3" name="Content Placeholder 2">
            <a:extLst>
              <a:ext uri="{FF2B5EF4-FFF2-40B4-BE49-F238E27FC236}">
                <a16:creationId xmlns:a16="http://schemas.microsoft.com/office/drawing/2014/main" id="{D9C1B828-3ED3-2549-BFD4-1DDED69D08A1}"/>
              </a:ext>
            </a:extLst>
          </p:cNvPr>
          <p:cNvSpPr>
            <a:spLocks noGrp="1"/>
          </p:cNvSpPr>
          <p:nvPr>
            <p:ph idx="1"/>
          </p:nvPr>
        </p:nvSpPr>
        <p:spPr>
          <a:xfrm>
            <a:off x="359998" y="1286847"/>
            <a:ext cx="7018702" cy="3274754"/>
          </a:xfrm>
        </p:spPr>
        <p:txBody>
          <a:bodyPr/>
          <a:lstStyle/>
          <a:p>
            <a:r>
              <a:rPr lang="en-US" dirty="0"/>
              <a:t>“officers responded that they gained an understanding of ‘good’ people's problems, giving them a different vantage point from officers who had never walked the beat”</a:t>
            </a:r>
          </a:p>
        </p:txBody>
      </p:sp>
      <p:sp>
        <p:nvSpPr>
          <p:cNvPr id="5" name="Text Placeholder 4">
            <a:extLst>
              <a:ext uri="{FF2B5EF4-FFF2-40B4-BE49-F238E27FC236}">
                <a16:creationId xmlns:a16="http://schemas.microsoft.com/office/drawing/2014/main" id="{E6EF80E9-F605-9D49-B8BA-62EE36A2729C}"/>
              </a:ext>
            </a:extLst>
          </p:cNvPr>
          <p:cNvSpPr>
            <a:spLocks noGrp="1"/>
          </p:cNvSpPr>
          <p:nvPr>
            <p:ph type="body" sz="quarter" idx="10"/>
          </p:nvPr>
        </p:nvSpPr>
        <p:spPr>
          <a:xfrm>
            <a:off x="359999" y="4588448"/>
            <a:ext cx="6713901" cy="399601"/>
          </a:xfrm>
        </p:spPr>
        <p:txBody>
          <a:bodyPr/>
          <a:lstStyle/>
          <a:p>
            <a:r>
              <a:rPr lang="en-US" dirty="0"/>
              <a:t>Source:	J Wood, E </a:t>
            </a:r>
            <a:r>
              <a:rPr lang="en-US" dirty="0" err="1"/>
              <a:t>Sorg</a:t>
            </a:r>
            <a:r>
              <a:rPr lang="en-US" dirty="0"/>
              <a:t>, E Groff, J Ratcliffe &amp; C Taylor. 2014. </a:t>
            </a:r>
            <a:r>
              <a:rPr lang="en-US" dirty="0">
                <a:hlinkClick r:id="rId2">
                  <a:extLst>
                    <a:ext uri="{A12FA001-AC4F-418D-AE19-62706E023703}">
                      <ahyp:hlinkClr xmlns:ahyp="http://schemas.microsoft.com/office/drawing/2018/hyperlinkcolor" val="tx"/>
                    </a:ext>
                  </a:extLst>
                </a:hlinkClick>
              </a:rPr>
              <a:t>Cops as treatment providers: realities and ironies of police work in a foot patrol experiment</a:t>
            </a:r>
            <a:r>
              <a:rPr lang="en-US" dirty="0"/>
              <a:t>. </a:t>
            </a:r>
            <a:r>
              <a:rPr lang="en-US" i="1" dirty="0"/>
              <a:t>Policing and Society </a:t>
            </a:r>
            <a:r>
              <a:rPr lang="en-US" dirty="0"/>
              <a:t>24(3):362–379.</a:t>
            </a:r>
          </a:p>
        </p:txBody>
      </p:sp>
    </p:spTree>
    <p:extLst>
      <p:ext uri="{BB962C8B-B14F-4D97-AF65-F5344CB8AC3E}">
        <p14:creationId xmlns:p14="http://schemas.microsoft.com/office/powerpoint/2010/main" val="3362931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2A093-74D9-CA49-ABCB-DE9D2C1959E8}"/>
              </a:ext>
            </a:extLst>
          </p:cNvPr>
          <p:cNvSpPr>
            <a:spLocks noGrp="1"/>
          </p:cNvSpPr>
          <p:nvPr>
            <p:ph type="title"/>
          </p:nvPr>
        </p:nvSpPr>
        <p:spPr/>
        <p:txBody>
          <a:bodyPr/>
          <a:lstStyle/>
          <a:p>
            <a:r>
              <a:rPr lang="en-US" dirty="0"/>
              <a:t>Hotspot patrol can change officers’ </a:t>
            </a:r>
            <a:br>
              <a:rPr lang="en-US" dirty="0"/>
            </a:br>
            <a:r>
              <a:rPr lang="en-US" dirty="0"/>
              <a:t>understanding of communities</a:t>
            </a:r>
          </a:p>
        </p:txBody>
      </p:sp>
      <p:sp>
        <p:nvSpPr>
          <p:cNvPr id="3" name="Content Placeholder 2">
            <a:extLst>
              <a:ext uri="{FF2B5EF4-FFF2-40B4-BE49-F238E27FC236}">
                <a16:creationId xmlns:a16="http://schemas.microsoft.com/office/drawing/2014/main" id="{D9C1B828-3ED3-2549-BFD4-1DDED69D08A1}"/>
              </a:ext>
            </a:extLst>
          </p:cNvPr>
          <p:cNvSpPr>
            <a:spLocks noGrp="1"/>
          </p:cNvSpPr>
          <p:nvPr>
            <p:ph idx="1"/>
          </p:nvPr>
        </p:nvSpPr>
        <p:spPr>
          <a:xfrm>
            <a:off x="359998" y="1286847"/>
            <a:ext cx="7018702" cy="3274754"/>
          </a:xfrm>
        </p:spPr>
        <p:txBody>
          <a:bodyPr>
            <a:normAutofit/>
          </a:bodyPr>
          <a:lstStyle/>
          <a:p>
            <a:r>
              <a:rPr lang="en-US" dirty="0"/>
              <a:t>“‘[police] were surprised at how the residents rarely had crime concerns, but were more interested in resolving quality of life issues (the trash, nuisance </a:t>
            </a:r>
            <a:r>
              <a:rPr lang="en-US" dirty="0" err="1"/>
              <a:t>neighbours</a:t>
            </a:r>
            <a:r>
              <a:rPr lang="en-US" dirty="0"/>
              <a:t>, and unruly youths) ’”</a:t>
            </a:r>
          </a:p>
        </p:txBody>
      </p:sp>
      <p:sp>
        <p:nvSpPr>
          <p:cNvPr id="5" name="Text Placeholder 4">
            <a:extLst>
              <a:ext uri="{FF2B5EF4-FFF2-40B4-BE49-F238E27FC236}">
                <a16:creationId xmlns:a16="http://schemas.microsoft.com/office/drawing/2014/main" id="{E6EF80E9-F605-9D49-B8BA-62EE36A2729C}"/>
              </a:ext>
            </a:extLst>
          </p:cNvPr>
          <p:cNvSpPr>
            <a:spLocks noGrp="1"/>
          </p:cNvSpPr>
          <p:nvPr>
            <p:ph type="body" sz="quarter" idx="10"/>
          </p:nvPr>
        </p:nvSpPr>
        <p:spPr>
          <a:xfrm>
            <a:off x="359999" y="4588448"/>
            <a:ext cx="6713901" cy="399601"/>
          </a:xfrm>
        </p:spPr>
        <p:txBody>
          <a:bodyPr/>
          <a:lstStyle/>
          <a:p>
            <a:r>
              <a:rPr lang="en-US" dirty="0"/>
              <a:t>Source:	J Wood, E </a:t>
            </a:r>
            <a:r>
              <a:rPr lang="en-US" dirty="0" err="1"/>
              <a:t>Sorg</a:t>
            </a:r>
            <a:r>
              <a:rPr lang="en-US" dirty="0"/>
              <a:t>, E Groff, J Ratcliffe &amp; C Taylor. 2014. </a:t>
            </a:r>
            <a:r>
              <a:rPr lang="en-US" dirty="0">
                <a:hlinkClick r:id="rId2">
                  <a:extLst>
                    <a:ext uri="{A12FA001-AC4F-418D-AE19-62706E023703}">
                      <ahyp:hlinkClr xmlns:ahyp="http://schemas.microsoft.com/office/drawing/2018/hyperlinkcolor" val="tx"/>
                    </a:ext>
                  </a:extLst>
                </a:hlinkClick>
              </a:rPr>
              <a:t>Cops as treatment providers: realities and ironies of police work in a foot patrol experiment</a:t>
            </a:r>
            <a:r>
              <a:rPr lang="en-US" dirty="0"/>
              <a:t>. </a:t>
            </a:r>
            <a:r>
              <a:rPr lang="en-US" i="1" dirty="0"/>
              <a:t>Policing and Society </a:t>
            </a:r>
            <a:r>
              <a:rPr lang="en-US" dirty="0"/>
              <a:t>24(3):362–379.</a:t>
            </a:r>
          </a:p>
        </p:txBody>
      </p:sp>
    </p:spTree>
    <p:extLst>
      <p:ext uri="{BB962C8B-B14F-4D97-AF65-F5344CB8AC3E}">
        <p14:creationId xmlns:p14="http://schemas.microsoft.com/office/powerpoint/2010/main" val="124214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BA022-A119-4842-B17A-29F2E8FE61B0}"/>
              </a:ext>
            </a:extLst>
          </p:cNvPr>
          <p:cNvSpPr>
            <a:spLocks noGrp="1"/>
          </p:cNvSpPr>
          <p:nvPr>
            <p:ph type="title"/>
          </p:nvPr>
        </p:nvSpPr>
        <p:spPr/>
        <p:txBody>
          <a:bodyPr/>
          <a:lstStyle/>
          <a:p>
            <a:r>
              <a:rPr lang="en-US" dirty="0"/>
              <a:t>Local knowledge can change </a:t>
            </a:r>
            <a:br>
              <a:rPr lang="en-US" dirty="0"/>
            </a:br>
            <a:r>
              <a:rPr lang="en-US" dirty="0"/>
              <a:t>officers’ choice of tactics</a:t>
            </a:r>
          </a:p>
        </p:txBody>
      </p:sp>
      <p:sp>
        <p:nvSpPr>
          <p:cNvPr id="3" name="Content Placeholder 2">
            <a:extLst>
              <a:ext uri="{FF2B5EF4-FFF2-40B4-BE49-F238E27FC236}">
                <a16:creationId xmlns:a16="http://schemas.microsoft.com/office/drawing/2014/main" id="{B9711978-ACF6-2943-B4D9-AA2FF8891E07}"/>
              </a:ext>
            </a:extLst>
          </p:cNvPr>
          <p:cNvSpPr>
            <a:spLocks noGrp="1"/>
          </p:cNvSpPr>
          <p:nvPr>
            <p:ph idx="1"/>
          </p:nvPr>
        </p:nvSpPr>
        <p:spPr/>
        <p:txBody>
          <a:bodyPr/>
          <a:lstStyle/>
          <a:p>
            <a:r>
              <a:rPr lang="en-US" dirty="0"/>
              <a:t>“[the] decision to give [a man drinking in public] a free pass … was driven in large part by the fact that he was a known resident … had he been an outsider, [the officers] stated, he would have been brought in”</a:t>
            </a:r>
          </a:p>
        </p:txBody>
      </p:sp>
      <p:sp>
        <p:nvSpPr>
          <p:cNvPr id="4" name="Text Placeholder 3">
            <a:extLst>
              <a:ext uri="{FF2B5EF4-FFF2-40B4-BE49-F238E27FC236}">
                <a16:creationId xmlns:a16="http://schemas.microsoft.com/office/drawing/2014/main" id="{19B57A20-F267-0D4E-9BDD-1B4A2EDB2483}"/>
              </a:ext>
            </a:extLst>
          </p:cNvPr>
          <p:cNvSpPr>
            <a:spLocks noGrp="1"/>
          </p:cNvSpPr>
          <p:nvPr>
            <p:ph type="body" sz="quarter" idx="10"/>
          </p:nvPr>
        </p:nvSpPr>
        <p:spPr>
          <a:xfrm>
            <a:off x="359999" y="4588448"/>
            <a:ext cx="6675801" cy="399601"/>
          </a:xfrm>
        </p:spPr>
        <p:txBody>
          <a:bodyPr>
            <a:normAutofit/>
          </a:bodyPr>
          <a:lstStyle/>
          <a:p>
            <a:r>
              <a:rPr lang="en-US" dirty="0"/>
              <a:t>Source:	J Wood, E </a:t>
            </a:r>
            <a:r>
              <a:rPr lang="en-US" dirty="0" err="1"/>
              <a:t>Sorg</a:t>
            </a:r>
            <a:r>
              <a:rPr lang="en-US" dirty="0"/>
              <a:t>, E Groff, J Ratcliffe &amp; C Taylor. 2014. </a:t>
            </a:r>
            <a:r>
              <a:rPr lang="en-US" dirty="0">
                <a:hlinkClick r:id="rId2">
                  <a:extLst>
                    <a:ext uri="{A12FA001-AC4F-418D-AE19-62706E023703}">
                      <ahyp:hlinkClr xmlns:ahyp="http://schemas.microsoft.com/office/drawing/2018/hyperlinkcolor" val="tx"/>
                    </a:ext>
                  </a:extLst>
                </a:hlinkClick>
              </a:rPr>
              <a:t>Cops as treatment providers: realities and ironies of police work in a foot patrol experiment</a:t>
            </a:r>
            <a:r>
              <a:rPr lang="en-US" dirty="0"/>
              <a:t>. </a:t>
            </a:r>
            <a:r>
              <a:rPr lang="en-US" i="1" dirty="0"/>
              <a:t>Policing and Society </a:t>
            </a:r>
            <a:r>
              <a:rPr lang="en-US" dirty="0"/>
              <a:t>24(3):362–379.</a:t>
            </a:r>
          </a:p>
        </p:txBody>
      </p:sp>
    </p:spTree>
    <p:extLst>
      <p:ext uri="{BB962C8B-B14F-4D97-AF65-F5344CB8AC3E}">
        <p14:creationId xmlns:p14="http://schemas.microsoft.com/office/powerpoint/2010/main" val="4260840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04F21-AA72-2447-92D8-43904788B983}"/>
              </a:ext>
            </a:extLst>
          </p:cNvPr>
          <p:cNvSpPr>
            <a:spLocks noGrp="1"/>
          </p:cNvSpPr>
          <p:nvPr>
            <p:ph type="title"/>
          </p:nvPr>
        </p:nvSpPr>
        <p:spPr/>
        <p:txBody>
          <a:bodyPr/>
          <a:lstStyle/>
          <a:p>
            <a:r>
              <a:rPr lang="en-US" dirty="0"/>
              <a:t>Officers may stray </a:t>
            </a:r>
            <a:br>
              <a:rPr lang="en-US" dirty="0"/>
            </a:br>
            <a:r>
              <a:rPr lang="en-US" dirty="0"/>
              <a:t>from hotspots</a:t>
            </a:r>
          </a:p>
        </p:txBody>
      </p:sp>
      <p:sp>
        <p:nvSpPr>
          <p:cNvPr id="3" name="Content Placeholder 2">
            <a:extLst>
              <a:ext uri="{FF2B5EF4-FFF2-40B4-BE49-F238E27FC236}">
                <a16:creationId xmlns:a16="http://schemas.microsoft.com/office/drawing/2014/main" id="{53AFC412-46E1-9A4A-9AB4-CEF8CFE85B7F}"/>
              </a:ext>
            </a:extLst>
          </p:cNvPr>
          <p:cNvSpPr>
            <a:spLocks noGrp="1"/>
          </p:cNvSpPr>
          <p:nvPr>
            <p:ph idx="1"/>
          </p:nvPr>
        </p:nvSpPr>
        <p:spPr>
          <a:xfrm>
            <a:off x="359998" y="1286847"/>
            <a:ext cx="3384769" cy="3274754"/>
          </a:xfrm>
        </p:spPr>
        <p:txBody>
          <a:bodyPr/>
          <a:lstStyle/>
          <a:p>
            <a:pPr>
              <a:lnSpc>
                <a:spcPct val="140000"/>
              </a:lnSpc>
            </a:pPr>
            <a:r>
              <a:rPr lang="en-US" dirty="0"/>
              <a:t>“all [officers] reported patrolling at locations outside [the] foot beats that they were initially assigned to patrol”</a:t>
            </a:r>
          </a:p>
        </p:txBody>
      </p:sp>
      <p:sp>
        <p:nvSpPr>
          <p:cNvPr id="7" name="Text Placeholder 6">
            <a:extLst>
              <a:ext uri="{FF2B5EF4-FFF2-40B4-BE49-F238E27FC236}">
                <a16:creationId xmlns:a16="http://schemas.microsoft.com/office/drawing/2014/main" id="{F69B4839-DF8C-3146-9CAC-493B8B0AADEF}"/>
              </a:ext>
            </a:extLst>
          </p:cNvPr>
          <p:cNvSpPr>
            <a:spLocks noGrp="1"/>
          </p:cNvSpPr>
          <p:nvPr>
            <p:ph type="body" sz="quarter" idx="10"/>
          </p:nvPr>
        </p:nvSpPr>
        <p:spPr/>
        <p:txBody>
          <a:bodyPr/>
          <a:lstStyle/>
          <a:p>
            <a:r>
              <a:rPr lang="en-US" dirty="0"/>
              <a:t>Source:	E </a:t>
            </a:r>
            <a:r>
              <a:rPr lang="en-US" dirty="0" err="1"/>
              <a:t>Sorg</a:t>
            </a:r>
            <a:r>
              <a:rPr lang="en-US" dirty="0"/>
              <a:t>, J Wood, E Groff &amp; J Ratcliffe. 2014. </a:t>
            </a:r>
            <a:r>
              <a:rPr lang="en-US" dirty="0">
                <a:hlinkClick r:id="rId2">
                  <a:extLst>
                    <a:ext uri="{A12FA001-AC4F-418D-AE19-62706E023703}">
                      <ahyp:hlinkClr xmlns:ahyp="http://schemas.microsoft.com/office/drawing/2018/hyperlinkcolor" val="tx"/>
                    </a:ext>
                  </a:extLst>
                </a:hlinkClick>
              </a:rPr>
              <a:t>Boundary Adherence during Place-based Policing Evaluations: A Research Note</a:t>
            </a:r>
            <a:r>
              <a:rPr lang="en-US" dirty="0"/>
              <a:t>. </a:t>
            </a:r>
            <a:r>
              <a:rPr lang="en-US" i="1" dirty="0"/>
              <a:t>Journal of Research in Crime and Delinquency </a:t>
            </a:r>
            <a:r>
              <a:rPr lang="en-US" dirty="0"/>
              <a:t>51(3):377–393.</a:t>
            </a:r>
          </a:p>
        </p:txBody>
      </p:sp>
      <p:pic>
        <p:nvPicPr>
          <p:cNvPr id="6" name="Picture 5">
            <a:extLst>
              <a:ext uri="{FF2B5EF4-FFF2-40B4-BE49-F238E27FC236}">
                <a16:creationId xmlns:a16="http://schemas.microsoft.com/office/drawing/2014/main" id="{34A35F5D-842C-544D-8B04-4663D6302CD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44767" y="581899"/>
            <a:ext cx="5039233" cy="3979702"/>
          </a:xfrm>
          <a:prstGeom prst="rect">
            <a:avLst/>
          </a:prstGeom>
        </p:spPr>
      </p:pic>
    </p:spTree>
    <p:extLst>
      <p:ext uri="{BB962C8B-B14F-4D97-AF65-F5344CB8AC3E}">
        <p14:creationId xmlns:p14="http://schemas.microsoft.com/office/powerpoint/2010/main" val="1866634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20635-9638-894E-BB25-08EDB9F5A90F}"/>
              </a:ext>
            </a:extLst>
          </p:cNvPr>
          <p:cNvSpPr>
            <a:spLocks noGrp="1"/>
          </p:cNvSpPr>
          <p:nvPr>
            <p:ph type="title"/>
          </p:nvPr>
        </p:nvSpPr>
        <p:spPr/>
        <p:txBody>
          <a:bodyPr/>
          <a:lstStyle/>
          <a:p>
            <a:r>
              <a:rPr lang="en-US" dirty="0"/>
              <a:t>Officers think hotspot foot patrol </a:t>
            </a:r>
            <a:br>
              <a:rPr lang="en-US" dirty="0"/>
            </a:br>
            <a:r>
              <a:rPr lang="en-US" dirty="0"/>
              <a:t>increases intelligence gathering</a:t>
            </a:r>
          </a:p>
        </p:txBody>
      </p:sp>
      <p:sp>
        <p:nvSpPr>
          <p:cNvPr id="3" name="Content Placeholder 2">
            <a:extLst>
              <a:ext uri="{FF2B5EF4-FFF2-40B4-BE49-F238E27FC236}">
                <a16:creationId xmlns:a16="http://schemas.microsoft.com/office/drawing/2014/main" id="{4B6835F2-9FE1-6243-89D3-24E0B751A4E3}"/>
              </a:ext>
            </a:extLst>
          </p:cNvPr>
          <p:cNvSpPr>
            <a:spLocks noGrp="1"/>
          </p:cNvSpPr>
          <p:nvPr>
            <p:ph idx="1"/>
          </p:nvPr>
        </p:nvSpPr>
        <p:spPr>
          <a:xfrm>
            <a:off x="359998" y="1286847"/>
            <a:ext cx="7971202" cy="3274754"/>
          </a:xfrm>
        </p:spPr>
        <p:txBody>
          <a:bodyPr>
            <a:normAutofit/>
          </a:bodyPr>
          <a:lstStyle/>
          <a:p>
            <a:r>
              <a:rPr lang="en-US" dirty="0"/>
              <a:t>“‘[People will] voice their concerns that they normally don’t want to call in and have an officer respond to … ’</a:t>
            </a:r>
          </a:p>
          <a:p>
            <a:r>
              <a:rPr lang="en-US" dirty="0"/>
              <a:t>‘[Y]</a:t>
            </a:r>
            <a:r>
              <a:rPr lang="en-US" dirty="0" err="1"/>
              <a:t>ou</a:t>
            </a:r>
            <a:r>
              <a:rPr lang="en-US" dirty="0"/>
              <a:t> get to really know who belongs, who doesn’t belong … the people that live and, or, work in that area, and the people that … are potentially causing crime in that area … ’”</a:t>
            </a:r>
          </a:p>
        </p:txBody>
      </p:sp>
      <p:sp>
        <p:nvSpPr>
          <p:cNvPr id="4" name="Text Placeholder 3">
            <a:extLst>
              <a:ext uri="{FF2B5EF4-FFF2-40B4-BE49-F238E27FC236}">
                <a16:creationId xmlns:a16="http://schemas.microsoft.com/office/drawing/2014/main" id="{764E4984-4138-5842-BECF-A9CE0B3945EA}"/>
              </a:ext>
            </a:extLst>
          </p:cNvPr>
          <p:cNvSpPr>
            <a:spLocks noGrp="1"/>
          </p:cNvSpPr>
          <p:nvPr>
            <p:ph type="body" sz="quarter" idx="10"/>
          </p:nvPr>
        </p:nvSpPr>
        <p:spPr>
          <a:xfrm>
            <a:off x="359999" y="4588448"/>
            <a:ext cx="6980601" cy="399601"/>
          </a:xfrm>
        </p:spPr>
        <p:txBody>
          <a:bodyPr>
            <a:normAutofit/>
          </a:bodyPr>
          <a:lstStyle/>
          <a:p>
            <a:r>
              <a:rPr lang="en-US" dirty="0"/>
              <a:t>Source:	C Haberman &amp; W Stiver. 2019. </a:t>
            </a:r>
            <a:r>
              <a:rPr lang="en-US" dirty="0">
                <a:hlinkClick r:id="rId2">
                  <a:extLst>
                    <a:ext uri="{A12FA001-AC4F-418D-AE19-62706E023703}">
                      <ahyp:hlinkClr xmlns:ahyp="http://schemas.microsoft.com/office/drawing/2018/hyperlinkcolor" val="tx"/>
                    </a:ext>
                  </a:extLst>
                </a:hlinkClick>
              </a:rPr>
              <a:t>Using officers’ perspectives to guide the implementation of hot spots foot patrols</a:t>
            </a:r>
            <a:r>
              <a:rPr lang="en-US" dirty="0"/>
              <a:t>. </a:t>
            </a:r>
            <a:r>
              <a:rPr lang="en-US" i="1" dirty="0"/>
              <a:t>Policing and Society</a:t>
            </a:r>
            <a:r>
              <a:rPr lang="en-US" dirty="0"/>
              <a:t> (advanced online).</a:t>
            </a:r>
          </a:p>
        </p:txBody>
      </p:sp>
    </p:spTree>
    <p:extLst>
      <p:ext uri="{BB962C8B-B14F-4D97-AF65-F5344CB8AC3E}">
        <p14:creationId xmlns:p14="http://schemas.microsoft.com/office/powerpoint/2010/main" val="2414919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ABBD0FD-B4BB-344D-8A79-05CF895E18C6}"/>
              </a:ext>
            </a:extLst>
          </p:cNvPr>
          <p:cNvSpPr>
            <a:spLocks noGrp="1"/>
          </p:cNvSpPr>
          <p:nvPr>
            <p:ph type="title"/>
          </p:nvPr>
        </p:nvSpPr>
        <p:spPr/>
        <p:txBody>
          <a:bodyPr/>
          <a:lstStyle/>
          <a:p>
            <a:r>
              <a:rPr lang="en-US" dirty="0"/>
              <a:t>Police officers may not like rigid hotspot patrols</a:t>
            </a:r>
          </a:p>
        </p:txBody>
      </p:sp>
      <p:sp>
        <p:nvSpPr>
          <p:cNvPr id="4" name="Content Placeholder 3">
            <a:extLst>
              <a:ext uri="{FF2B5EF4-FFF2-40B4-BE49-F238E27FC236}">
                <a16:creationId xmlns:a16="http://schemas.microsoft.com/office/drawing/2014/main" id="{6CFA920C-D204-484A-9EE9-AB133818CD14}"/>
              </a:ext>
            </a:extLst>
          </p:cNvPr>
          <p:cNvSpPr>
            <a:spLocks noGrp="1"/>
          </p:cNvSpPr>
          <p:nvPr>
            <p:ph idx="1"/>
          </p:nvPr>
        </p:nvSpPr>
        <p:spPr/>
        <p:txBody>
          <a:bodyPr/>
          <a:lstStyle/>
          <a:p>
            <a:r>
              <a:rPr lang="en-US" dirty="0"/>
              <a:t>Officers assigned to hotspots were …</a:t>
            </a:r>
          </a:p>
          <a:p>
            <a:r>
              <a:rPr lang="en-US" dirty="0"/>
              <a:t>… less likely to say hotspot patrols are useful</a:t>
            </a:r>
          </a:p>
          <a:p>
            <a:r>
              <a:rPr lang="en-US" dirty="0"/>
              <a:t>… less likely to believe hotspot policing effective</a:t>
            </a:r>
          </a:p>
          <a:p>
            <a:r>
              <a:rPr lang="en-US" dirty="0"/>
              <a:t>… more likely to say hotspot patrols restrict discretion</a:t>
            </a:r>
          </a:p>
          <a:p>
            <a:r>
              <a:rPr lang="en-US" dirty="0"/>
              <a:t>… </a:t>
            </a:r>
            <a:r>
              <a:rPr lang="en-US" b="1" dirty="0"/>
              <a:t>even though the hotspot patrols reduced crime</a:t>
            </a:r>
          </a:p>
        </p:txBody>
      </p:sp>
      <p:sp>
        <p:nvSpPr>
          <p:cNvPr id="5" name="Text Placeholder 4">
            <a:extLst>
              <a:ext uri="{FF2B5EF4-FFF2-40B4-BE49-F238E27FC236}">
                <a16:creationId xmlns:a16="http://schemas.microsoft.com/office/drawing/2014/main" id="{32795540-B76E-6E4D-9566-464268260871}"/>
              </a:ext>
            </a:extLst>
          </p:cNvPr>
          <p:cNvSpPr>
            <a:spLocks noGrp="1"/>
          </p:cNvSpPr>
          <p:nvPr>
            <p:ph type="body" sz="quarter" idx="10"/>
          </p:nvPr>
        </p:nvSpPr>
        <p:spPr>
          <a:xfrm>
            <a:off x="359999" y="4588448"/>
            <a:ext cx="6688501" cy="399601"/>
          </a:xfrm>
        </p:spPr>
        <p:txBody>
          <a:bodyPr/>
          <a:lstStyle/>
          <a:p>
            <a:r>
              <a:rPr lang="en-US" dirty="0"/>
              <a:t>Source:	N Wain, B Ariel &amp; J </a:t>
            </a:r>
            <a:r>
              <a:rPr lang="en-US" dirty="0" err="1"/>
              <a:t>Tankebe</a:t>
            </a:r>
            <a:r>
              <a:rPr lang="en-US" dirty="0"/>
              <a:t>. 2017. </a:t>
            </a:r>
            <a:r>
              <a:rPr lang="en-US" dirty="0">
                <a:hlinkClick r:id="rId2">
                  <a:extLst>
                    <a:ext uri="{A12FA001-AC4F-418D-AE19-62706E023703}">
                      <ahyp:hlinkClr xmlns:ahyp="http://schemas.microsoft.com/office/drawing/2018/hyperlinkcolor" val="tx"/>
                    </a:ext>
                  </a:extLst>
                </a:hlinkClick>
              </a:rPr>
              <a:t>The collateral consequences of GPS-LED supervision in hot spots policing</a:t>
            </a:r>
            <a:r>
              <a:rPr lang="en-US" dirty="0"/>
              <a:t>. </a:t>
            </a:r>
            <a:r>
              <a:rPr lang="en-US" i="1" dirty="0"/>
              <a:t>Police Practice and Research</a:t>
            </a:r>
            <a:r>
              <a:rPr lang="en-US" dirty="0"/>
              <a:t> 18(4):376–390.</a:t>
            </a:r>
          </a:p>
        </p:txBody>
      </p:sp>
    </p:spTree>
    <p:extLst>
      <p:ext uri="{BB962C8B-B14F-4D97-AF65-F5344CB8AC3E}">
        <p14:creationId xmlns:p14="http://schemas.microsoft.com/office/powerpoint/2010/main" val="1580494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3DCEF-FCC5-BF45-BA9C-D3E77F36426B}"/>
              </a:ext>
            </a:extLst>
          </p:cNvPr>
          <p:cNvSpPr>
            <a:spLocks noGrp="1"/>
          </p:cNvSpPr>
          <p:nvPr>
            <p:ph type="title"/>
          </p:nvPr>
        </p:nvSpPr>
        <p:spPr/>
        <p:txBody>
          <a:bodyPr/>
          <a:lstStyle/>
          <a:p>
            <a:r>
              <a:rPr lang="en-US" dirty="0"/>
              <a:t>Officers may become apathetic over time</a:t>
            </a:r>
          </a:p>
        </p:txBody>
      </p:sp>
      <p:sp>
        <p:nvSpPr>
          <p:cNvPr id="3" name="Content Placeholder 2">
            <a:extLst>
              <a:ext uri="{FF2B5EF4-FFF2-40B4-BE49-F238E27FC236}">
                <a16:creationId xmlns:a16="http://schemas.microsoft.com/office/drawing/2014/main" id="{C3D7845C-4AD1-3843-AA5E-174FEDD6860C}"/>
              </a:ext>
            </a:extLst>
          </p:cNvPr>
          <p:cNvSpPr>
            <a:spLocks noGrp="1"/>
          </p:cNvSpPr>
          <p:nvPr>
            <p:ph idx="1"/>
          </p:nvPr>
        </p:nvSpPr>
        <p:spPr/>
        <p:txBody>
          <a:bodyPr>
            <a:normAutofit/>
          </a:bodyPr>
          <a:lstStyle/>
          <a:p>
            <a:r>
              <a:rPr lang="en-US" dirty="0"/>
              <a:t>“[officers] said that they were sick of seeing and dealing with the same [problems] … At first they thought it was valuable [but now] it's annoying to be dealing with the same problems on a daily basis”</a:t>
            </a:r>
          </a:p>
        </p:txBody>
      </p:sp>
      <p:sp>
        <p:nvSpPr>
          <p:cNvPr id="4" name="Text Placeholder 3">
            <a:extLst>
              <a:ext uri="{FF2B5EF4-FFF2-40B4-BE49-F238E27FC236}">
                <a16:creationId xmlns:a16="http://schemas.microsoft.com/office/drawing/2014/main" id="{D4D00915-1BEF-5F41-AED9-CBAD01833317}"/>
              </a:ext>
            </a:extLst>
          </p:cNvPr>
          <p:cNvSpPr>
            <a:spLocks noGrp="1"/>
          </p:cNvSpPr>
          <p:nvPr>
            <p:ph type="body" sz="quarter" idx="10"/>
          </p:nvPr>
        </p:nvSpPr>
        <p:spPr>
          <a:xfrm>
            <a:off x="359999" y="4588448"/>
            <a:ext cx="6688501" cy="399601"/>
          </a:xfrm>
        </p:spPr>
        <p:txBody>
          <a:bodyPr>
            <a:normAutofit/>
          </a:bodyPr>
          <a:lstStyle/>
          <a:p>
            <a:r>
              <a:rPr lang="en-US" dirty="0"/>
              <a:t>Source:	J Wood, E </a:t>
            </a:r>
            <a:r>
              <a:rPr lang="en-US" dirty="0" err="1"/>
              <a:t>Sorg</a:t>
            </a:r>
            <a:r>
              <a:rPr lang="en-US" dirty="0"/>
              <a:t>, E Groff, J Ratcliffe &amp; C Taylor. 2014. </a:t>
            </a:r>
            <a:r>
              <a:rPr lang="en-US" dirty="0">
                <a:hlinkClick r:id="rId2">
                  <a:extLst>
                    <a:ext uri="{A12FA001-AC4F-418D-AE19-62706E023703}">
                      <ahyp:hlinkClr xmlns:ahyp="http://schemas.microsoft.com/office/drawing/2018/hyperlinkcolor" val="tx"/>
                    </a:ext>
                  </a:extLst>
                </a:hlinkClick>
              </a:rPr>
              <a:t>Cops as treatment providers: realities and ironies of police work in a foot patrol experiment</a:t>
            </a:r>
            <a:r>
              <a:rPr lang="en-US" dirty="0"/>
              <a:t>. </a:t>
            </a:r>
            <a:r>
              <a:rPr lang="en-US" i="1" dirty="0"/>
              <a:t>Policing and Society </a:t>
            </a:r>
            <a:r>
              <a:rPr lang="en-US" dirty="0"/>
              <a:t>24(3):362–379.</a:t>
            </a:r>
          </a:p>
        </p:txBody>
      </p:sp>
    </p:spTree>
    <p:extLst>
      <p:ext uri="{BB962C8B-B14F-4D97-AF65-F5344CB8AC3E}">
        <p14:creationId xmlns:p14="http://schemas.microsoft.com/office/powerpoint/2010/main" val="419581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8F663-D337-534C-9C2A-32F1E3C28761}"/>
              </a:ext>
            </a:extLst>
          </p:cNvPr>
          <p:cNvSpPr>
            <a:spLocks noGrp="1"/>
          </p:cNvSpPr>
          <p:nvPr>
            <p:ph type="ctrTitle"/>
          </p:nvPr>
        </p:nvSpPr>
        <p:spPr/>
        <p:txBody>
          <a:bodyPr/>
          <a:lstStyle/>
          <a:p>
            <a:r>
              <a:rPr lang="en-US" dirty="0"/>
              <a:t>Effects of hotspot </a:t>
            </a:r>
            <a:br>
              <a:rPr lang="en-US" dirty="0"/>
            </a:br>
            <a:r>
              <a:rPr lang="en-US" dirty="0"/>
              <a:t>policing on police legitimacy</a:t>
            </a:r>
          </a:p>
        </p:txBody>
      </p:sp>
    </p:spTree>
    <p:extLst>
      <p:ext uri="{BB962C8B-B14F-4D97-AF65-F5344CB8AC3E}">
        <p14:creationId xmlns:p14="http://schemas.microsoft.com/office/powerpoint/2010/main" val="1575613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0F50E2D-B972-4843-B16C-6027BC7B8D84}"/>
              </a:ext>
            </a:extLst>
          </p:cNvPr>
          <p:cNvSpPr>
            <a:spLocks noGrp="1"/>
          </p:cNvSpPr>
          <p:nvPr>
            <p:ph type="title"/>
          </p:nvPr>
        </p:nvSpPr>
        <p:spPr/>
        <p:txBody>
          <a:bodyPr/>
          <a:lstStyle/>
          <a:p>
            <a:r>
              <a:rPr lang="en-US" dirty="0"/>
              <a:t>“</a:t>
            </a:r>
            <a:r>
              <a:rPr lang="en-GB" dirty="0"/>
              <a:t>Patrol is considered the backbone of police work</a:t>
            </a:r>
            <a:r>
              <a:rPr lang="en-US" dirty="0"/>
              <a:t>”</a:t>
            </a:r>
          </a:p>
        </p:txBody>
      </p:sp>
      <p:sp>
        <p:nvSpPr>
          <p:cNvPr id="3" name="Content Placeholder 2">
            <a:extLst>
              <a:ext uri="{FF2B5EF4-FFF2-40B4-BE49-F238E27FC236}">
                <a16:creationId xmlns:a16="http://schemas.microsoft.com/office/drawing/2014/main" id="{3806BCC9-91B1-534C-B11F-EFF27F31CEAA}"/>
              </a:ext>
            </a:extLst>
          </p:cNvPr>
          <p:cNvSpPr>
            <a:spLocks noGrp="1"/>
          </p:cNvSpPr>
          <p:nvPr>
            <p:ph idx="1"/>
          </p:nvPr>
        </p:nvSpPr>
        <p:spPr>
          <a:xfrm>
            <a:off x="359998" y="1286847"/>
            <a:ext cx="7284811" cy="3274754"/>
          </a:xfrm>
        </p:spPr>
        <p:txBody>
          <a:bodyPr/>
          <a:lstStyle/>
          <a:p>
            <a:r>
              <a:rPr lang="en-GB" dirty="0"/>
              <a:t>“The assumption underlying [patrol is] the presence … of officers patrolling the streets in marked police cars deters people from committing crime.”</a:t>
            </a:r>
          </a:p>
        </p:txBody>
      </p:sp>
      <p:sp>
        <p:nvSpPr>
          <p:cNvPr id="4" name="Text Placeholder 3">
            <a:extLst>
              <a:ext uri="{FF2B5EF4-FFF2-40B4-BE49-F238E27FC236}">
                <a16:creationId xmlns:a16="http://schemas.microsoft.com/office/drawing/2014/main" id="{0FF7F863-8649-6144-815D-96EE23232B59}"/>
              </a:ext>
            </a:extLst>
          </p:cNvPr>
          <p:cNvSpPr>
            <a:spLocks noGrp="1"/>
          </p:cNvSpPr>
          <p:nvPr>
            <p:ph type="body" sz="quarter" idx="10"/>
          </p:nvPr>
        </p:nvSpPr>
        <p:spPr/>
        <p:txBody>
          <a:bodyPr/>
          <a:lstStyle/>
          <a:p>
            <a:r>
              <a:rPr lang="en-US" dirty="0"/>
              <a:t>Source:	National Police Foundation. n.d. </a:t>
            </a:r>
            <a:r>
              <a:rPr lang="en-GB" i="1" dirty="0">
                <a:hlinkClick r:id="rId2">
                  <a:extLst>
                    <a:ext uri="{A12FA001-AC4F-418D-AE19-62706E023703}">
                      <ahyp:hlinkClr xmlns:ahyp="http://schemas.microsoft.com/office/drawing/2018/hyperlinkcolor" val="tx"/>
                    </a:ext>
                  </a:extLst>
                </a:hlinkClick>
              </a:rPr>
              <a:t>The Kansas City Preventive Patrol Experiment</a:t>
            </a:r>
            <a:r>
              <a:rPr lang="en-GB" dirty="0"/>
              <a:t>.</a:t>
            </a:r>
            <a:endParaRPr lang="en-US" dirty="0"/>
          </a:p>
        </p:txBody>
      </p:sp>
    </p:spTree>
    <p:extLst>
      <p:ext uri="{BB962C8B-B14F-4D97-AF65-F5344CB8AC3E}">
        <p14:creationId xmlns:p14="http://schemas.microsoft.com/office/powerpoint/2010/main" val="1043015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4B5F4-556A-F849-BD88-7D06EFAB783B}"/>
              </a:ext>
            </a:extLst>
          </p:cNvPr>
          <p:cNvSpPr>
            <a:spLocks noGrp="1"/>
          </p:cNvSpPr>
          <p:nvPr>
            <p:ph type="title"/>
          </p:nvPr>
        </p:nvSpPr>
        <p:spPr/>
        <p:txBody>
          <a:bodyPr/>
          <a:lstStyle/>
          <a:p>
            <a:r>
              <a:rPr lang="en-US" dirty="0"/>
              <a:t>Legitimacy helps effective policing</a:t>
            </a:r>
          </a:p>
        </p:txBody>
      </p:sp>
      <p:sp>
        <p:nvSpPr>
          <p:cNvPr id="3" name="Content Placeholder 2">
            <a:extLst>
              <a:ext uri="{FF2B5EF4-FFF2-40B4-BE49-F238E27FC236}">
                <a16:creationId xmlns:a16="http://schemas.microsoft.com/office/drawing/2014/main" id="{2173A3D1-D37B-1B44-8168-6BD92AAB1317}"/>
              </a:ext>
            </a:extLst>
          </p:cNvPr>
          <p:cNvSpPr>
            <a:spLocks noGrp="1"/>
          </p:cNvSpPr>
          <p:nvPr>
            <p:ph idx="1"/>
          </p:nvPr>
        </p:nvSpPr>
        <p:spPr>
          <a:xfrm>
            <a:off x="359998" y="1286847"/>
            <a:ext cx="6624696" cy="3274754"/>
          </a:xfrm>
        </p:spPr>
        <p:txBody>
          <a:bodyPr/>
          <a:lstStyle/>
          <a:p>
            <a:r>
              <a:rPr lang="en-US" dirty="0"/>
              <a:t>“</a:t>
            </a:r>
            <a:r>
              <a:rPr lang="en-GB" dirty="0"/>
              <a:t>When the police … communicate with people fairly, respectfully, neutrally, trustworthily [the public] are more likely to voluntarily comply with laws and cooperate with police directives</a:t>
            </a:r>
            <a:r>
              <a:rPr lang="en-US" dirty="0"/>
              <a:t>”</a:t>
            </a:r>
          </a:p>
        </p:txBody>
      </p:sp>
      <p:sp>
        <p:nvSpPr>
          <p:cNvPr id="6" name="Text Placeholder 5">
            <a:extLst>
              <a:ext uri="{FF2B5EF4-FFF2-40B4-BE49-F238E27FC236}">
                <a16:creationId xmlns:a16="http://schemas.microsoft.com/office/drawing/2014/main" id="{47B431DE-F1C9-CD4D-90CC-DA18AAA0C496}"/>
              </a:ext>
            </a:extLst>
          </p:cNvPr>
          <p:cNvSpPr>
            <a:spLocks noGrp="1"/>
          </p:cNvSpPr>
          <p:nvPr>
            <p:ph type="body" sz="quarter" idx="10"/>
          </p:nvPr>
        </p:nvSpPr>
        <p:spPr/>
        <p:txBody>
          <a:bodyPr/>
          <a:lstStyle/>
          <a:p>
            <a:r>
              <a:rPr lang="en-US" dirty="0"/>
              <a:t>Source:	S Bennett, M Newman &amp; M </a:t>
            </a:r>
            <a:r>
              <a:rPr lang="en-US" dirty="0" err="1"/>
              <a:t>Sydes</a:t>
            </a:r>
            <a:r>
              <a:rPr lang="en-US" dirty="0"/>
              <a:t>. 2017. </a:t>
            </a:r>
            <a:r>
              <a:rPr lang="en-GB" dirty="0">
                <a:hlinkClick r:id="rId2">
                  <a:extLst>
                    <a:ext uri="{A12FA001-AC4F-418D-AE19-62706E023703}">
                      <ahyp:hlinkClr xmlns:ahyp="http://schemas.microsoft.com/office/drawing/2018/hyperlinkcolor" val="tx"/>
                    </a:ext>
                  </a:extLst>
                </a:hlinkClick>
              </a:rPr>
              <a:t>Mobile police community office: a vehicle for reducing crime, crime harm and enhancing police legitimacy?</a:t>
            </a:r>
            <a:r>
              <a:rPr lang="en-GB" dirty="0"/>
              <a:t> </a:t>
            </a:r>
            <a:r>
              <a:rPr lang="en-GB" i="1" dirty="0"/>
              <a:t>Journal of Experimental Criminology</a:t>
            </a:r>
            <a:r>
              <a:rPr lang="en-GB" dirty="0"/>
              <a:t> 13(3):417–428.</a:t>
            </a:r>
            <a:endParaRPr lang="en-US" dirty="0"/>
          </a:p>
        </p:txBody>
      </p:sp>
    </p:spTree>
    <p:extLst>
      <p:ext uri="{BB962C8B-B14F-4D97-AF65-F5344CB8AC3E}">
        <p14:creationId xmlns:p14="http://schemas.microsoft.com/office/powerpoint/2010/main" val="2968551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78AA8-6125-9D4D-AC14-A769F0C905AA}"/>
              </a:ext>
            </a:extLst>
          </p:cNvPr>
          <p:cNvSpPr>
            <a:spLocks noGrp="1"/>
          </p:cNvSpPr>
          <p:nvPr>
            <p:ph type="title"/>
          </p:nvPr>
        </p:nvSpPr>
        <p:spPr>
          <a:xfrm>
            <a:off x="359999" y="590789"/>
            <a:ext cx="8424000" cy="900000"/>
          </a:xfrm>
        </p:spPr>
        <p:txBody>
          <a:bodyPr anchor="t"/>
          <a:lstStyle/>
          <a:p>
            <a:r>
              <a:rPr lang="en-US" dirty="0"/>
              <a:t>But does hotspot policing damage legitimacy?</a:t>
            </a:r>
            <a:br>
              <a:rPr lang="en-US" dirty="0"/>
            </a:br>
            <a:r>
              <a:rPr lang="en-US" b="1" dirty="0">
                <a:solidFill>
                  <a:schemeClr val="tx2"/>
                </a:solidFill>
              </a:rPr>
              <a:t>Possibly</a:t>
            </a:r>
          </a:p>
        </p:txBody>
      </p:sp>
      <p:sp>
        <p:nvSpPr>
          <p:cNvPr id="3" name="Content Placeholder 2">
            <a:extLst>
              <a:ext uri="{FF2B5EF4-FFF2-40B4-BE49-F238E27FC236}">
                <a16:creationId xmlns:a16="http://schemas.microsoft.com/office/drawing/2014/main" id="{4FBB0B4C-CD5F-504F-8455-35210EDBA6F6}"/>
              </a:ext>
            </a:extLst>
          </p:cNvPr>
          <p:cNvSpPr>
            <a:spLocks noGrp="1"/>
          </p:cNvSpPr>
          <p:nvPr>
            <p:ph idx="1"/>
          </p:nvPr>
        </p:nvSpPr>
        <p:spPr>
          <a:xfrm>
            <a:off x="359999" y="1286847"/>
            <a:ext cx="8424000" cy="3274754"/>
          </a:xfrm>
        </p:spPr>
        <p:txBody>
          <a:bodyPr>
            <a:normAutofit/>
          </a:bodyPr>
          <a:lstStyle/>
          <a:p>
            <a:r>
              <a:rPr lang="en-GB" dirty="0"/>
              <a:t>“[the] study shows short-term negative effects on procedural justice and potentially on police legitimacy among [dedicated patrol] hot spot residents …</a:t>
            </a:r>
          </a:p>
          <a:p>
            <a:r>
              <a:rPr lang="en-GB" dirty="0"/>
              <a:t>“[but] the effects are small, and … they are not sustained in the long term once treatment concludes.</a:t>
            </a:r>
            <a:r>
              <a:rPr lang="en-US" dirty="0"/>
              <a:t>”</a:t>
            </a:r>
          </a:p>
        </p:txBody>
      </p:sp>
      <p:sp>
        <p:nvSpPr>
          <p:cNvPr id="4" name="Text Placeholder 3">
            <a:extLst>
              <a:ext uri="{FF2B5EF4-FFF2-40B4-BE49-F238E27FC236}">
                <a16:creationId xmlns:a16="http://schemas.microsoft.com/office/drawing/2014/main" id="{F7CA1A19-9281-E649-8798-DA3D511F090F}"/>
              </a:ext>
            </a:extLst>
          </p:cNvPr>
          <p:cNvSpPr>
            <a:spLocks noGrp="1"/>
          </p:cNvSpPr>
          <p:nvPr>
            <p:ph type="body" sz="quarter" idx="10"/>
          </p:nvPr>
        </p:nvSpPr>
        <p:spPr/>
        <p:txBody>
          <a:bodyPr/>
          <a:lstStyle/>
          <a:p>
            <a:r>
              <a:rPr lang="en-US" dirty="0"/>
              <a:t>Source:	T </a:t>
            </a:r>
            <a:r>
              <a:rPr lang="en-US" dirty="0" err="1"/>
              <a:t>Kochel</a:t>
            </a:r>
            <a:r>
              <a:rPr lang="en-US" dirty="0"/>
              <a:t> &amp; D </a:t>
            </a:r>
            <a:r>
              <a:rPr lang="en-US" dirty="0" err="1"/>
              <a:t>Weisburd</a:t>
            </a:r>
            <a:r>
              <a:rPr lang="en-US" dirty="0"/>
              <a:t>. 2017. </a:t>
            </a:r>
            <a:r>
              <a:rPr lang="en-GB" dirty="0">
                <a:hlinkClick r:id="rId3">
                  <a:extLst>
                    <a:ext uri="{A12FA001-AC4F-418D-AE19-62706E023703}">
                      <ahyp:hlinkClr xmlns:ahyp="http://schemas.microsoft.com/office/drawing/2018/hyperlinkcolor" val="tx"/>
                    </a:ext>
                  </a:extLst>
                </a:hlinkClick>
              </a:rPr>
              <a:t>Assessing community consequences of implementing hot spots policing in residential areas: findings from a randomized field trial</a:t>
            </a:r>
            <a:r>
              <a:rPr lang="en-GB" dirty="0"/>
              <a:t>. </a:t>
            </a:r>
            <a:r>
              <a:rPr lang="en-GB" i="1" dirty="0"/>
              <a:t>Journal of Experimental Criminology</a:t>
            </a:r>
            <a:r>
              <a:rPr lang="en-GB" dirty="0"/>
              <a:t> 13(2):143–170.</a:t>
            </a:r>
            <a:endParaRPr lang="en-US" dirty="0"/>
          </a:p>
        </p:txBody>
      </p:sp>
    </p:spTree>
    <p:extLst>
      <p:ext uri="{BB962C8B-B14F-4D97-AF65-F5344CB8AC3E}">
        <p14:creationId xmlns:p14="http://schemas.microsoft.com/office/powerpoint/2010/main" val="1636365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78AA8-6125-9D4D-AC14-A769F0C905AA}"/>
              </a:ext>
            </a:extLst>
          </p:cNvPr>
          <p:cNvSpPr>
            <a:spLocks noGrp="1"/>
          </p:cNvSpPr>
          <p:nvPr>
            <p:ph type="title"/>
          </p:nvPr>
        </p:nvSpPr>
        <p:spPr>
          <a:xfrm>
            <a:off x="359999" y="590789"/>
            <a:ext cx="8424000" cy="900000"/>
          </a:xfrm>
        </p:spPr>
        <p:txBody>
          <a:bodyPr anchor="t"/>
          <a:lstStyle/>
          <a:p>
            <a:r>
              <a:rPr lang="en-US" dirty="0"/>
              <a:t>But does hotspot policing damage legitimacy?</a:t>
            </a:r>
            <a:br>
              <a:rPr lang="en-US" dirty="0"/>
            </a:br>
            <a:r>
              <a:rPr lang="en-US" b="1" dirty="0">
                <a:solidFill>
                  <a:schemeClr val="tx2"/>
                </a:solidFill>
              </a:rPr>
              <a:t>Possibly not</a:t>
            </a:r>
          </a:p>
        </p:txBody>
      </p:sp>
      <p:sp>
        <p:nvSpPr>
          <p:cNvPr id="3" name="Content Placeholder 2">
            <a:extLst>
              <a:ext uri="{FF2B5EF4-FFF2-40B4-BE49-F238E27FC236}">
                <a16:creationId xmlns:a16="http://schemas.microsoft.com/office/drawing/2014/main" id="{4FBB0B4C-CD5F-504F-8455-35210EDBA6F6}"/>
              </a:ext>
            </a:extLst>
          </p:cNvPr>
          <p:cNvSpPr>
            <a:spLocks noGrp="1"/>
          </p:cNvSpPr>
          <p:nvPr>
            <p:ph idx="1"/>
          </p:nvPr>
        </p:nvSpPr>
        <p:spPr>
          <a:xfrm>
            <a:off x="359999" y="1286847"/>
            <a:ext cx="8424000" cy="3274754"/>
          </a:xfrm>
        </p:spPr>
        <p:txBody>
          <a:bodyPr>
            <a:normAutofit/>
          </a:bodyPr>
          <a:lstStyle/>
          <a:p>
            <a:r>
              <a:rPr lang="en-US" dirty="0"/>
              <a:t>“</a:t>
            </a:r>
            <a:r>
              <a:rPr lang="en-GB" dirty="0"/>
              <a:t>we compared residents’ perceptions of procedural justice and police effectiveness as well as their trust in the police and fear of crime … we found no statistically significant difference between residents who lived in the control hot spots and those in the experimental condition</a:t>
            </a:r>
            <a:r>
              <a:rPr lang="en-US" dirty="0"/>
              <a:t>”</a:t>
            </a:r>
          </a:p>
        </p:txBody>
      </p:sp>
      <p:sp>
        <p:nvSpPr>
          <p:cNvPr id="4" name="Text Placeholder 3">
            <a:extLst>
              <a:ext uri="{FF2B5EF4-FFF2-40B4-BE49-F238E27FC236}">
                <a16:creationId xmlns:a16="http://schemas.microsoft.com/office/drawing/2014/main" id="{F7CA1A19-9281-E649-8798-DA3D511F090F}"/>
              </a:ext>
            </a:extLst>
          </p:cNvPr>
          <p:cNvSpPr>
            <a:spLocks noGrp="1"/>
          </p:cNvSpPr>
          <p:nvPr>
            <p:ph type="body" sz="quarter" idx="10"/>
          </p:nvPr>
        </p:nvSpPr>
        <p:spPr/>
        <p:txBody>
          <a:bodyPr/>
          <a:lstStyle/>
          <a:p>
            <a:r>
              <a:rPr lang="en-US" dirty="0"/>
              <a:t>Source:	S Bennett, M Newman &amp; M </a:t>
            </a:r>
            <a:r>
              <a:rPr lang="en-US" dirty="0" err="1"/>
              <a:t>Sydes</a:t>
            </a:r>
            <a:r>
              <a:rPr lang="en-US" dirty="0"/>
              <a:t>. 2017. </a:t>
            </a:r>
            <a:r>
              <a:rPr lang="en-GB" dirty="0">
                <a:hlinkClick r:id="rId3">
                  <a:extLst>
                    <a:ext uri="{A12FA001-AC4F-418D-AE19-62706E023703}">
                      <ahyp:hlinkClr xmlns:ahyp="http://schemas.microsoft.com/office/drawing/2018/hyperlinkcolor" val="tx"/>
                    </a:ext>
                  </a:extLst>
                </a:hlinkClick>
              </a:rPr>
              <a:t>Mobile police community office: a vehicle for reducing crime, crime harm and enhancing police legitimacy?</a:t>
            </a:r>
            <a:r>
              <a:rPr lang="en-GB" dirty="0"/>
              <a:t> </a:t>
            </a:r>
            <a:r>
              <a:rPr lang="en-GB" i="1" dirty="0"/>
              <a:t>Journal of Experimental Criminology</a:t>
            </a:r>
            <a:r>
              <a:rPr lang="en-GB" dirty="0"/>
              <a:t> 13(3):417–428.</a:t>
            </a:r>
            <a:endParaRPr lang="en-US" dirty="0"/>
          </a:p>
        </p:txBody>
      </p:sp>
    </p:spTree>
    <p:extLst>
      <p:ext uri="{BB962C8B-B14F-4D97-AF65-F5344CB8AC3E}">
        <p14:creationId xmlns:p14="http://schemas.microsoft.com/office/powerpoint/2010/main" val="3685298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8F663-D337-534C-9C2A-32F1E3C28761}"/>
              </a:ext>
            </a:extLst>
          </p:cNvPr>
          <p:cNvSpPr>
            <a:spLocks noGrp="1"/>
          </p:cNvSpPr>
          <p:nvPr>
            <p:ph type="ctrTitle"/>
          </p:nvPr>
        </p:nvSpPr>
        <p:spPr/>
        <p:txBody>
          <a:bodyPr/>
          <a:lstStyle/>
          <a:p>
            <a:r>
              <a:rPr lang="en-US" dirty="0"/>
              <a:t>What happens when hotspot policing ends?</a:t>
            </a:r>
          </a:p>
        </p:txBody>
      </p:sp>
    </p:spTree>
    <p:extLst>
      <p:ext uri="{BB962C8B-B14F-4D97-AF65-F5344CB8AC3E}">
        <p14:creationId xmlns:p14="http://schemas.microsoft.com/office/powerpoint/2010/main" val="272827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4799D7-AFC7-0745-A977-B11D20B5A36A}"/>
              </a:ext>
            </a:extLst>
          </p:cNvPr>
          <p:cNvSpPr>
            <a:spLocks noGrp="1"/>
          </p:cNvSpPr>
          <p:nvPr>
            <p:ph type="title"/>
          </p:nvPr>
        </p:nvSpPr>
        <p:spPr/>
        <p:txBody>
          <a:bodyPr/>
          <a:lstStyle/>
          <a:p>
            <a:r>
              <a:rPr lang="en-US" dirty="0"/>
              <a:t>If hotspot policing works by deterrence, what happens when the deterrent goes away?</a:t>
            </a:r>
          </a:p>
        </p:txBody>
      </p:sp>
      <p:sp>
        <p:nvSpPr>
          <p:cNvPr id="2" name="Content Placeholder 1">
            <a:extLst>
              <a:ext uri="{FF2B5EF4-FFF2-40B4-BE49-F238E27FC236}">
                <a16:creationId xmlns:a16="http://schemas.microsoft.com/office/drawing/2014/main" id="{F3445D5E-72AC-1741-A715-CCE4AEDEDDA8}"/>
              </a:ext>
            </a:extLst>
          </p:cNvPr>
          <p:cNvSpPr>
            <a:spLocks noGrp="1"/>
          </p:cNvSpPr>
          <p:nvPr>
            <p:ph idx="1"/>
          </p:nvPr>
        </p:nvSpPr>
        <p:spPr/>
        <p:txBody>
          <a:bodyPr/>
          <a:lstStyle/>
          <a:p>
            <a:r>
              <a:rPr lang="en-US" dirty="0"/>
              <a:t>“Three months after the experiment, the statistically significant differences in violent crime between the experimental and control areas could no longer be detected.”</a:t>
            </a:r>
          </a:p>
        </p:txBody>
      </p:sp>
      <p:sp>
        <p:nvSpPr>
          <p:cNvPr id="6" name="Text Placeholder 5">
            <a:extLst>
              <a:ext uri="{FF2B5EF4-FFF2-40B4-BE49-F238E27FC236}">
                <a16:creationId xmlns:a16="http://schemas.microsoft.com/office/drawing/2014/main" id="{76DC940E-EF27-984C-95F7-8F64A3C81345}"/>
              </a:ext>
            </a:extLst>
          </p:cNvPr>
          <p:cNvSpPr>
            <a:spLocks noGrp="1"/>
          </p:cNvSpPr>
          <p:nvPr>
            <p:ph type="body" sz="quarter" idx="10"/>
          </p:nvPr>
        </p:nvSpPr>
        <p:spPr/>
        <p:txBody>
          <a:bodyPr/>
          <a:lstStyle/>
          <a:p>
            <a:r>
              <a:rPr lang="en-US" dirty="0"/>
              <a:t>Source:	E </a:t>
            </a:r>
            <a:r>
              <a:rPr lang="en-US" dirty="0" err="1"/>
              <a:t>Sorg</a:t>
            </a:r>
            <a:r>
              <a:rPr lang="en-US" dirty="0"/>
              <a:t>, C Haberman, J Ratcliffe &amp; E Groff. 2013. </a:t>
            </a:r>
            <a:r>
              <a:rPr lang="en-US" dirty="0">
                <a:hlinkClick r:id="rId2">
                  <a:extLst>
                    <a:ext uri="{A12FA001-AC4F-418D-AE19-62706E023703}">
                      <ahyp:hlinkClr xmlns:ahyp="http://schemas.microsoft.com/office/drawing/2018/hyperlinkcolor" val="tx"/>
                    </a:ext>
                  </a:extLst>
                </a:hlinkClick>
              </a:rPr>
              <a:t>Foot patrol in violent crime hot spots: the longitudinal impact of deterrence and posttreatment effects of displacement</a:t>
            </a:r>
            <a:r>
              <a:rPr lang="en-US" dirty="0"/>
              <a:t>. </a:t>
            </a:r>
            <a:r>
              <a:rPr lang="en-US" i="1" dirty="0"/>
              <a:t>Criminology</a:t>
            </a:r>
            <a:r>
              <a:rPr lang="en-US" dirty="0"/>
              <a:t> 51(1):65–101.</a:t>
            </a:r>
          </a:p>
        </p:txBody>
      </p:sp>
    </p:spTree>
    <p:extLst>
      <p:ext uri="{BB962C8B-B14F-4D97-AF65-F5344CB8AC3E}">
        <p14:creationId xmlns:p14="http://schemas.microsoft.com/office/powerpoint/2010/main" val="4290844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30685059-925E-80E5-8E93-622D1DAC04F0}"/>
              </a:ext>
            </a:extLst>
          </p:cNvPr>
          <p:cNvSpPr>
            <a:spLocks noGrp="1"/>
          </p:cNvSpPr>
          <p:nvPr>
            <p:ph idx="1"/>
          </p:nvPr>
        </p:nvSpPr>
        <p:spPr/>
        <p:txBody>
          <a:bodyPr>
            <a:normAutofit/>
          </a:bodyPr>
          <a:lstStyle/>
          <a:p>
            <a:r>
              <a:rPr lang="en-GB" sz="2800" dirty="0"/>
              <a:t>Get in touch: </a:t>
            </a:r>
            <a:br>
              <a:rPr lang="en-GB" sz="2800" dirty="0"/>
            </a:br>
            <a:r>
              <a:rPr lang="en-GB" sz="2800" b="1" dirty="0" err="1"/>
              <a:t>matthew.ashby@ucl.ac.uk</a:t>
            </a:r>
            <a:endParaRPr lang="en-GB" sz="2800" b="1" dirty="0"/>
          </a:p>
        </p:txBody>
      </p:sp>
      <p:sp>
        <p:nvSpPr>
          <p:cNvPr id="6" name="Text Placeholder 5">
            <a:extLst>
              <a:ext uri="{FF2B5EF4-FFF2-40B4-BE49-F238E27FC236}">
                <a16:creationId xmlns:a16="http://schemas.microsoft.com/office/drawing/2014/main" id="{7BE552F3-33F3-DF24-1691-3C537FFA79FA}"/>
              </a:ext>
            </a:extLst>
          </p:cNvPr>
          <p:cNvSpPr>
            <a:spLocks noGrp="1"/>
          </p:cNvSpPr>
          <p:nvPr>
            <p:ph type="body" sz="quarter" idx="10"/>
          </p:nvPr>
        </p:nvSpPr>
        <p:spPr/>
        <p:txBody>
          <a:bodyPr/>
          <a:lstStyle/>
          <a:p>
            <a:endParaRPr lang="en-GB"/>
          </a:p>
        </p:txBody>
      </p:sp>
      <p:pic>
        <p:nvPicPr>
          <p:cNvPr id="10" name="Picture 9">
            <a:extLst>
              <a:ext uri="{FF2B5EF4-FFF2-40B4-BE49-F238E27FC236}">
                <a16:creationId xmlns:a16="http://schemas.microsoft.com/office/drawing/2014/main" id="{5EE08B6E-DEB4-6CEB-A5EF-9F0B38CBB7B5}"/>
              </a:ext>
            </a:extLst>
          </p:cNvPr>
          <p:cNvPicPr>
            <a:picLocks noChangeAspect="1"/>
          </p:cNvPicPr>
          <p:nvPr/>
        </p:nvPicPr>
        <p:blipFill>
          <a:blip r:embed="rId2"/>
          <a:stretch>
            <a:fillRect/>
          </a:stretch>
        </p:blipFill>
        <p:spPr>
          <a:xfrm>
            <a:off x="5862555" y="1111028"/>
            <a:ext cx="2921443" cy="2921443"/>
          </a:xfrm>
          <a:prstGeom prst="rect">
            <a:avLst/>
          </a:prstGeom>
        </p:spPr>
      </p:pic>
    </p:spTree>
    <p:extLst>
      <p:ext uri="{BB962C8B-B14F-4D97-AF65-F5344CB8AC3E}">
        <p14:creationId xmlns:p14="http://schemas.microsoft.com/office/powerpoint/2010/main" val="35741320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99422EE-405F-2A49-88D0-29983FC72D1C}"/>
              </a:ext>
            </a:extLst>
          </p:cNvPr>
          <p:cNvSpPr>
            <a:spLocks noGrp="1"/>
          </p:cNvSpPr>
          <p:nvPr>
            <p:ph type="title"/>
          </p:nvPr>
        </p:nvSpPr>
        <p:spPr/>
        <p:txBody>
          <a:bodyPr/>
          <a:lstStyle/>
          <a:p>
            <a:r>
              <a:rPr lang="en-US" dirty="0"/>
              <a:t>Kansas City Preventative Patrol Experiment (1972)</a:t>
            </a:r>
          </a:p>
        </p:txBody>
      </p:sp>
      <p:graphicFrame>
        <p:nvGraphicFramePr>
          <p:cNvPr id="6" name="Content Placeholder 5">
            <a:extLst>
              <a:ext uri="{FF2B5EF4-FFF2-40B4-BE49-F238E27FC236}">
                <a16:creationId xmlns:a16="http://schemas.microsoft.com/office/drawing/2014/main" id="{C5ED4907-69E2-1C4D-8B5A-59EC11D6FB39}"/>
              </a:ext>
            </a:extLst>
          </p:cNvPr>
          <p:cNvGraphicFramePr>
            <a:graphicFrameLocks noGrp="1"/>
          </p:cNvGraphicFramePr>
          <p:nvPr>
            <p:ph idx="1"/>
            <p:extLst>
              <p:ext uri="{D42A27DB-BD31-4B8C-83A1-F6EECF244321}">
                <p14:modId xmlns:p14="http://schemas.microsoft.com/office/powerpoint/2010/main" val="501241864"/>
              </p:ext>
            </p:extLst>
          </p:nvPr>
        </p:nvGraphicFramePr>
        <p:xfrm>
          <a:off x="360363" y="1877568"/>
          <a:ext cx="8423275" cy="26833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 Placeholder 4">
            <a:extLst>
              <a:ext uri="{FF2B5EF4-FFF2-40B4-BE49-F238E27FC236}">
                <a16:creationId xmlns:a16="http://schemas.microsoft.com/office/drawing/2014/main" id="{B6E41B81-8EAE-0645-BC0D-7B8FEE056D2D}"/>
              </a:ext>
            </a:extLst>
          </p:cNvPr>
          <p:cNvSpPr>
            <a:spLocks noGrp="1"/>
          </p:cNvSpPr>
          <p:nvPr>
            <p:ph type="body" sz="quarter" idx="10"/>
          </p:nvPr>
        </p:nvSpPr>
        <p:spPr/>
        <p:txBody>
          <a:bodyPr/>
          <a:lstStyle/>
          <a:p>
            <a:r>
              <a:rPr lang="en-US" dirty="0"/>
              <a:t>Source:	National Police Foundation. n.d. </a:t>
            </a:r>
            <a:r>
              <a:rPr lang="en-GB" i="1" dirty="0">
                <a:hlinkClick r:id="rId7">
                  <a:extLst>
                    <a:ext uri="{A12FA001-AC4F-418D-AE19-62706E023703}">
                      <ahyp:hlinkClr xmlns:ahyp="http://schemas.microsoft.com/office/drawing/2018/hyperlinkcolor" val="tx"/>
                    </a:ext>
                  </a:extLst>
                </a:hlinkClick>
              </a:rPr>
              <a:t>The Kansas City Preventive Patrol Experiment</a:t>
            </a:r>
            <a:r>
              <a:rPr lang="en-GB" dirty="0"/>
              <a:t>.</a:t>
            </a:r>
            <a:endParaRPr lang="en-US" dirty="0"/>
          </a:p>
        </p:txBody>
      </p:sp>
      <p:sp>
        <p:nvSpPr>
          <p:cNvPr id="7" name="Content Placeholder 3">
            <a:extLst>
              <a:ext uri="{FF2B5EF4-FFF2-40B4-BE49-F238E27FC236}">
                <a16:creationId xmlns:a16="http://schemas.microsoft.com/office/drawing/2014/main" id="{A56001B0-54B3-CC44-88DF-00B6B9C07502}"/>
              </a:ext>
            </a:extLst>
          </p:cNvPr>
          <p:cNvSpPr txBox="1">
            <a:spLocks/>
          </p:cNvSpPr>
          <p:nvPr/>
        </p:nvSpPr>
        <p:spPr>
          <a:xfrm>
            <a:off x="359998" y="1286847"/>
            <a:ext cx="8424000" cy="3274754"/>
          </a:xfrm>
          <a:prstGeom prst="rect">
            <a:avLst/>
          </a:prstGeom>
        </p:spPr>
        <p:txBody>
          <a:bodyPr vert="horz" lIns="91440" tIns="45720" rIns="91440" bIns="45720" rtlCol="0" anchor="t">
            <a:normAutofit/>
          </a:bodyPr>
          <a:lstStyle>
            <a:lvl1pPr marL="0" indent="0" algn="l" defTabSz="457200" rtl="0" eaLnBrk="1" latinLnBrk="0" hangingPunct="1">
              <a:lnSpc>
                <a:spcPct val="110000"/>
              </a:lnSpc>
              <a:spcBef>
                <a:spcPts val="300"/>
              </a:spcBef>
              <a:spcAft>
                <a:spcPts val="300"/>
              </a:spcAft>
              <a:buFont typeface="Arial"/>
              <a:buNone/>
              <a:defRPr sz="2400" kern="1200">
                <a:solidFill>
                  <a:schemeClr val="tx1"/>
                </a:solidFill>
                <a:latin typeface="Arial" charset="0"/>
                <a:ea typeface="Arial" charset="0"/>
                <a:cs typeface="Arial" charset="0"/>
              </a:defRPr>
            </a:lvl1pPr>
            <a:lvl2pPr marL="454025" indent="-274638" algn="l" defTabSz="457200" rtl="0" eaLnBrk="1" latinLnBrk="0" hangingPunct="1">
              <a:lnSpc>
                <a:spcPct val="110000"/>
              </a:lnSpc>
              <a:spcBef>
                <a:spcPts val="300"/>
              </a:spcBef>
              <a:spcAft>
                <a:spcPts val="300"/>
              </a:spcAft>
              <a:buFont typeface="Arial" panose="020B0604020202020204" pitchFamily="34" charset="0"/>
              <a:buChar char="•"/>
              <a:tabLst/>
              <a:defRPr sz="2400" kern="1200">
                <a:solidFill>
                  <a:schemeClr val="tx1"/>
                </a:solidFill>
                <a:latin typeface="Arial" charset="0"/>
                <a:ea typeface="Arial" charset="0"/>
                <a:cs typeface="Arial" charset="0"/>
              </a:defRPr>
            </a:lvl2pPr>
            <a:lvl3pPr marL="766763" indent="-228600" algn="l" defTabSz="457200" rtl="0" eaLnBrk="1" latinLnBrk="0" hangingPunct="1">
              <a:lnSpc>
                <a:spcPct val="110000"/>
              </a:lnSpc>
              <a:spcBef>
                <a:spcPts val="300"/>
              </a:spcBef>
              <a:spcAft>
                <a:spcPts val="300"/>
              </a:spcAft>
              <a:buFont typeface="Arial"/>
              <a:buChar char="•"/>
              <a:tabLst/>
              <a:defRPr sz="2000" kern="1200">
                <a:solidFill>
                  <a:schemeClr val="tx1"/>
                </a:solidFill>
                <a:latin typeface="Arial" charset="0"/>
                <a:ea typeface="Arial" charset="0"/>
                <a:cs typeface="Arial" charset="0"/>
              </a:defRPr>
            </a:lvl3pPr>
            <a:lvl4pPr marL="16002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4pPr>
            <a:lvl5pPr marL="20574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Patrol beats divided into three groups for one year</a:t>
            </a:r>
          </a:p>
        </p:txBody>
      </p:sp>
    </p:spTree>
    <p:extLst>
      <p:ext uri="{BB962C8B-B14F-4D97-AF65-F5344CB8AC3E}">
        <p14:creationId xmlns:p14="http://schemas.microsoft.com/office/powerpoint/2010/main" val="4277866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43998C3B-7145-744F-9947-5CB935386EA8}"/>
                                            </p:graphicEl>
                                          </p:spTgt>
                                        </p:tgtEl>
                                        <p:attrNameLst>
                                          <p:attrName>style.visibility</p:attrName>
                                        </p:attrNameLst>
                                      </p:cBhvr>
                                      <p:to>
                                        <p:strVal val="visible"/>
                                      </p:to>
                                    </p:set>
                                    <p:animEffect transition="in" filter="fade">
                                      <p:cBhvr>
                                        <p:cTn id="7" dur="500"/>
                                        <p:tgtEl>
                                          <p:spTgt spid="6">
                                            <p:graphicEl>
                                              <a:dgm id="{43998C3B-7145-744F-9947-5CB935386EA8}"/>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39189114-11B8-7A4B-99E4-9181D05601D8}"/>
                                            </p:graphicEl>
                                          </p:spTgt>
                                        </p:tgtEl>
                                        <p:attrNameLst>
                                          <p:attrName>style.visibility</p:attrName>
                                        </p:attrNameLst>
                                      </p:cBhvr>
                                      <p:to>
                                        <p:strVal val="visible"/>
                                      </p:to>
                                    </p:set>
                                    <p:animEffect transition="in" filter="fade">
                                      <p:cBhvr>
                                        <p:cTn id="12" dur="500"/>
                                        <p:tgtEl>
                                          <p:spTgt spid="6">
                                            <p:graphicEl>
                                              <a:dgm id="{39189114-11B8-7A4B-99E4-9181D05601D8}"/>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graphicEl>
                                              <a:dgm id="{9ABF4C9E-4F59-8A4C-A8D2-655AE5D3DFE1}"/>
                                            </p:graphicEl>
                                          </p:spTgt>
                                        </p:tgtEl>
                                        <p:attrNameLst>
                                          <p:attrName>style.visibility</p:attrName>
                                        </p:attrNameLst>
                                      </p:cBhvr>
                                      <p:to>
                                        <p:strVal val="visible"/>
                                      </p:to>
                                    </p:set>
                                    <p:animEffect transition="in" filter="fade">
                                      <p:cBhvr>
                                        <p:cTn id="17" dur="500"/>
                                        <p:tgtEl>
                                          <p:spTgt spid="6">
                                            <p:graphicEl>
                                              <a:dgm id="{9ABF4C9E-4F59-8A4C-A8D2-655AE5D3DFE1}"/>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58C894-1F8E-EC48-A07F-EEE4E38466D6}"/>
              </a:ext>
            </a:extLst>
          </p:cNvPr>
          <p:cNvSpPr>
            <a:spLocks noGrp="1"/>
          </p:cNvSpPr>
          <p:nvPr>
            <p:ph type="title"/>
          </p:nvPr>
        </p:nvSpPr>
        <p:spPr/>
        <p:txBody>
          <a:bodyPr/>
          <a:lstStyle/>
          <a:p>
            <a:r>
              <a:rPr lang="en-US" dirty="0"/>
              <a:t>Kansas City Preventative Patrol Experiment</a:t>
            </a:r>
          </a:p>
        </p:txBody>
      </p:sp>
      <p:graphicFrame>
        <p:nvGraphicFramePr>
          <p:cNvPr id="5" name="Content Placeholder 4">
            <a:extLst>
              <a:ext uri="{FF2B5EF4-FFF2-40B4-BE49-F238E27FC236}">
                <a16:creationId xmlns:a16="http://schemas.microsoft.com/office/drawing/2014/main" id="{DB6652BF-788E-E34A-8FA0-C2B977EAC7BB}"/>
              </a:ext>
            </a:extLst>
          </p:cNvPr>
          <p:cNvGraphicFramePr>
            <a:graphicFrameLocks noGrp="1"/>
          </p:cNvGraphicFramePr>
          <p:nvPr>
            <p:ph idx="1"/>
            <p:extLst>
              <p:ext uri="{D42A27DB-BD31-4B8C-83A1-F6EECF244321}">
                <p14:modId xmlns:p14="http://schemas.microsoft.com/office/powerpoint/2010/main" val="4075811725"/>
              </p:ext>
            </p:extLst>
          </p:nvPr>
        </p:nvGraphicFramePr>
        <p:xfrm>
          <a:off x="360363" y="1287463"/>
          <a:ext cx="8423275" cy="232136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 Placeholder 3">
            <a:extLst>
              <a:ext uri="{FF2B5EF4-FFF2-40B4-BE49-F238E27FC236}">
                <a16:creationId xmlns:a16="http://schemas.microsoft.com/office/drawing/2014/main" id="{783465EC-451A-FF40-84D7-7DB27BEE8C86}"/>
              </a:ext>
            </a:extLst>
          </p:cNvPr>
          <p:cNvSpPr>
            <a:spLocks noGrp="1"/>
          </p:cNvSpPr>
          <p:nvPr>
            <p:ph type="body" sz="quarter" idx="10"/>
          </p:nvPr>
        </p:nvSpPr>
        <p:spPr/>
        <p:txBody>
          <a:bodyPr/>
          <a:lstStyle/>
          <a:p>
            <a:r>
              <a:rPr lang="en-US" dirty="0"/>
              <a:t>Source:	National Police Foundation. n.d. </a:t>
            </a:r>
            <a:r>
              <a:rPr lang="en-GB" i="1" dirty="0">
                <a:hlinkClick r:id="rId8">
                  <a:extLst>
                    <a:ext uri="{A12FA001-AC4F-418D-AE19-62706E023703}">
                      <ahyp:hlinkClr xmlns:ahyp="http://schemas.microsoft.com/office/drawing/2018/hyperlinkcolor" val="tx"/>
                    </a:ext>
                  </a:extLst>
                </a:hlinkClick>
              </a:rPr>
              <a:t>The Kansas City Preventive Patrol Experiment</a:t>
            </a:r>
            <a:r>
              <a:rPr lang="en-GB" dirty="0"/>
              <a:t>.</a:t>
            </a:r>
            <a:endParaRPr lang="en-US" dirty="0"/>
          </a:p>
        </p:txBody>
      </p:sp>
      <p:sp>
        <p:nvSpPr>
          <p:cNvPr id="6" name="Content Placeholder 3">
            <a:extLst>
              <a:ext uri="{FF2B5EF4-FFF2-40B4-BE49-F238E27FC236}">
                <a16:creationId xmlns:a16="http://schemas.microsoft.com/office/drawing/2014/main" id="{5413CEEC-6CFC-214F-8437-4E9220ECCE9C}"/>
              </a:ext>
            </a:extLst>
          </p:cNvPr>
          <p:cNvSpPr txBox="1">
            <a:spLocks/>
          </p:cNvSpPr>
          <p:nvPr/>
        </p:nvSpPr>
        <p:spPr>
          <a:xfrm>
            <a:off x="359998" y="3269919"/>
            <a:ext cx="4212002" cy="1318529"/>
          </a:xfrm>
          <a:prstGeom prst="rect">
            <a:avLst/>
          </a:prstGeom>
        </p:spPr>
        <p:txBody>
          <a:bodyPr vert="horz" lIns="91440" tIns="45720" rIns="91440" bIns="45720" rtlCol="0" anchor="ctr">
            <a:normAutofit/>
          </a:bodyPr>
          <a:lstStyle>
            <a:lvl1pPr marL="0" indent="0" algn="l" defTabSz="457200" rtl="0" eaLnBrk="1" latinLnBrk="0" hangingPunct="1">
              <a:lnSpc>
                <a:spcPct val="110000"/>
              </a:lnSpc>
              <a:spcBef>
                <a:spcPts val="300"/>
              </a:spcBef>
              <a:spcAft>
                <a:spcPts val="300"/>
              </a:spcAft>
              <a:buFont typeface="Arial"/>
              <a:buNone/>
              <a:defRPr sz="2400" kern="1200">
                <a:solidFill>
                  <a:schemeClr val="tx1"/>
                </a:solidFill>
                <a:latin typeface="Arial" charset="0"/>
                <a:ea typeface="Arial" charset="0"/>
                <a:cs typeface="Arial" charset="0"/>
              </a:defRPr>
            </a:lvl1pPr>
            <a:lvl2pPr marL="454025" indent="-274638" algn="l" defTabSz="457200" rtl="0" eaLnBrk="1" latinLnBrk="0" hangingPunct="1">
              <a:lnSpc>
                <a:spcPct val="110000"/>
              </a:lnSpc>
              <a:spcBef>
                <a:spcPts val="300"/>
              </a:spcBef>
              <a:spcAft>
                <a:spcPts val="300"/>
              </a:spcAft>
              <a:buFont typeface="Arial" panose="020B0604020202020204" pitchFamily="34" charset="0"/>
              <a:buChar char="•"/>
              <a:tabLst/>
              <a:defRPr sz="2400" kern="1200">
                <a:solidFill>
                  <a:schemeClr val="tx1"/>
                </a:solidFill>
                <a:latin typeface="Arial" charset="0"/>
                <a:ea typeface="Arial" charset="0"/>
                <a:cs typeface="Arial" charset="0"/>
              </a:defRPr>
            </a:lvl2pPr>
            <a:lvl3pPr marL="766763" indent="-228600" algn="l" defTabSz="457200" rtl="0" eaLnBrk="1" latinLnBrk="0" hangingPunct="1">
              <a:lnSpc>
                <a:spcPct val="110000"/>
              </a:lnSpc>
              <a:spcBef>
                <a:spcPts val="300"/>
              </a:spcBef>
              <a:spcAft>
                <a:spcPts val="300"/>
              </a:spcAft>
              <a:buFont typeface="Arial"/>
              <a:buChar char="•"/>
              <a:tabLst/>
              <a:defRPr sz="2000" kern="1200">
                <a:solidFill>
                  <a:schemeClr val="tx1"/>
                </a:solidFill>
                <a:latin typeface="Arial" charset="0"/>
                <a:ea typeface="Arial" charset="0"/>
                <a:cs typeface="Arial" charset="0"/>
              </a:defRPr>
            </a:lvl3pPr>
            <a:lvl4pPr marL="16002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4pPr>
            <a:lvl5pPr marL="20574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nSpc>
                <a:spcPct val="100000"/>
              </a:lnSpc>
            </a:pPr>
            <a:r>
              <a:rPr lang="en-US" dirty="0"/>
              <a:t>offenders didn’t </a:t>
            </a:r>
            <a:br>
              <a:rPr lang="en-US" dirty="0"/>
            </a:br>
            <a:r>
              <a:rPr lang="en-US" dirty="0"/>
              <a:t>notice the change …</a:t>
            </a:r>
          </a:p>
        </p:txBody>
      </p:sp>
      <p:sp>
        <p:nvSpPr>
          <p:cNvPr id="7" name="Content Placeholder 3">
            <a:extLst>
              <a:ext uri="{FF2B5EF4-FFF2-40B4-BE49-F238E27FC236}">
                <a16:creationId xmlns:a16="http://schemas.microsoft.com/office/drawing/2014/main" id="{C60A882B-71C6-7749-9E29-866BE9683504}"/>
              </a:ext>
            </a:extLst>
          </p:cNvPr>
          <p:cNvSpPr txBox="1">
            <a:spLocks/>
          </p:cNvSpPr>
          <p:nvPr/>
        </p:nvSpPr>
        <p:spPr>
          <a:xfrm>
            <a:off x="4571818" y="3269919"/>
            <a:ext cx="4212002" cy="1318529"/>
          </a:xfrm>
          <a:prstGeom prst="rect">
            <a:avLst/>
          </a:prstGeom>
        </p:spPr>
        <p:txBody>
          <a:bodyPr vert="horz" lIns="91440" tIns="45720" rIns="91440" bIns="45720" rtlCol="0" anchor="ctr">
            <a:normAutofit/>
          </a:bodyPr>
          <a:lstStyle>
            <a:lvl1pPr marL="0" indent="0" algn="l" defTabSz="457200" rtl="0" eaLnBrk="1" latinLnBrk="0" hangingPunct="1">
              <a:lnSpc>
                <a:spcPct val="110000"/>
              </a:lnSpc>
              <a:spcBef>
                <a:spcPts val="300"/>
              </a:spcBef>
              <a:spcAft>
                <a:spcPts val="300"/>
              </a:spcAft>
              <a:buFont typeface="Arial"/>
              <a:buNone/>
              <a:defRPr sz="2400" kern="1200">
                <a:solidFill>
                  <a:schemeClr val="tx1"/>
                </a:solidFill>
                <a:latin typeface="Arial" charset="0"/>
                <a:ea typeface="Arial" charset="0"/>
                <a:cs typeface="Arial" charset="0"/>
              </a:defRPr>
            </a:lvl1pPr>
            <a:lvl2pPr marL="454025" indent="-274638" algn="l" defTabSz="457200" rtl="0" eaLnBrk="1" latinLnBrk="0" hangingPunct="1">
              <a:lnSpc>
                <a:spcPct val="110000"/>
              </a:lnSpc>
              <a:spcBef>
                <a:spcPts val="300"/>
              </a:spcBef>
              <a:spcAft>
                <a:spcPts val="300"/>
              </a:spcAft>
              <a:buFont typeface="Arial" panose="020B0604020202020204" pitchFamily="34" charset="0"/>
              <a:buChar char="•"/>
              <a:tabLst/>
              <a:defRPr sz="2400" kern="1200">
                <a:solidFill>
                  <a:schemeClr val="tx1"/>
                </a:solidFill>
                <a:latin typeface="Arial" charset="0"/>
                <a:ea typeface="Arial" charset="0"/>
                <a:cs typeface="Arial" charset="0"/>
              </a:defRPr>
            </a:lvl2pPr>
            <a:lvl3pPr marL="766763" indent="-228600" algn="l" defTabSz="457200" rtl="0" eaLnBrk="1" latinLnBrk="0" hangingPunct="1">
              <a:lnSpc>
                <a:spcPct val="110000"/>
              </a:lnSpc>
              <a:spcBef>
                <a:spcPts val="300"/>
              </a:spcBef>
              <a:spcAft>
                <a:spcPts val="300"/>
              </a:spcAft>
              <a:buFont typeface="Arial"/>
              <a:buChar char="•"/>
              <a:tabLst/>
              <a:defRPr sz="2000" kern="1200">
                <a:solidFill>
                  <a:schemeClr val="tx1"/>
                </a:solidFill>
                <a:latin typeface="Arial" charset="0"/>
                <a:ea typeface="Arial" charset="0"/>
                <a:cs typeface="Arial" charset="0"/>
              </a:defRPr>
            </a:lvl3pPr>
            <a:lvl4pPr marL="16002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4pPr>
            <a:lvl5pPr marL="20574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lgn="r">
              <a:lnSpc>
                <a:spcPct val="100000"/>
              </a:lnSpc>
            </a:pPr>
            <a:r>
              <a:rPr lang="en-US" dirty="0"/>
              <a:t>… and neither </a:t>
            </a:r>
            <a:br>
              <a:rPr lang="en-US" dirty="0"/>
            </a:br>
            <a:r>
              <a:rPr lang="en-US" dirty="0"/>
              <a:t>did anyone else</a:t>
            </a:r>
          </a:p>
        </p:txBody>
      </p:sp>
    </p:spTree>
    <p:extLst>
      <p:ext uri="{BB962C8B-B14F-4D97-AF65-F5344CB8AC3E}">
        <p14:creationId xmlns:p14="http://schemas.microsoft.com/office/powerpoint/2010/main" val="351611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D6F62F79-DEF9-DE4C-B1B9-4F59C43A1C11}"/>
                                            </p:graphicEl>
                                          </p:spTgt>
                                        </p:tgtEl>
                                        <p:attrNameLst>
                                          <p:attrName>style.visibility</p:attrName>
                                        </p:attrNameLst>
                                      </p:cBhvr>
                                      <p:to>
                                        <p:strVal val="visible"/>
                                      </p:to>
                                    </p:set>
                                    <p:animEffect transition="in" filter="fade">
                                      <p:cBhvr>
                                        <p:cTn id="7" dur="500"/>
                                        <p:tgtEl>
                                          <p:spTgt spid="5">
                                            <p:graphicEl>
                                              <a:dgm id="{D6F62F79-DEF9-DE4C-B1B9-4F59C43A1C11}"/>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9DED03AD-4CB9-7444-9A8C-87A976E6AB47}"/>
                                            </p:graphicEl>
                                          </p:spTgt>
                                        </p:tgtEl>
                                        <p:attrNameLst>
                                          <p:attrName>style.visibility</p:attrName>
                                        </p:attrNameLst>
                                      </p:cBhvr>
                                      <p:to>
                                        <p:strVal val="visible"/>
                                      </p:to>
                                    </p:set>
                                    <p:animEffect transition="in" filter="fade">
                                      <p:cBhvr>
                                        <p:cTn id="17" dur="500"/>
                                        <p:tgtEl>
                                          <p:spTgt spid="5">
                                            <p:graphicEl>
                                              <a:dgm id="{9DED03AD-4CB9-7444-9A8C-87A976E6AB47}"/>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graphicEl>
                                              <a:dgm id="{F75F75C8-B40F-3C4B-88ED-C52D26DDE1B4}"/>
                                            </p:graphicEl>
                                          </p:spTgt>
                                        </p:tgtEl>
                                        <p:attrNameLst>
                                          <p:attrName>style.visibility</p:attrName>
                                        </p:attrNameLst>
                                      </p:cBhvr>
                                      <p:to>
                                        <p:strVal val="visible"/>
                                      </p:to>
                                    </p:set>
                                    <p:animEffect transition="in" filter="fade">
                                      <p:cBhvr>
                                        <p:cTn id="22" dur="500"/>
                                        <p:tgtEl>
                                          <p:spTgt spid="5">
                                            <p:graphicEl>
                                              <a:dgm id="{F75F75C8-B40F-3C4B-88ED-C52D26DDE1B4}"/>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uiExpand="1">
        <p:bldSub>
          <a:bldDgm bld="one"/>
        </p:bldSub>
      </p:bldGraphic>
      <p:bldP spid="6" grpId="0"/>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287C913C-876F-FF4F-92F3-DF272142B75A}"/>
              </a:ext>
            </a:extLst>
          </p:cNvPr>
          <p:cNvSpPr>
            <a:spLocks noGrp="1"/>
          </p:cNvSpPr>
          <p:nvPr>
            <p:ph idx="1"/>
          </p:nvPr>
        </p:nvSpPr>
        <p:spPr>
          <a:xfrm>
            <a:off x="359998" y="360000"/>
            <a:ext cx="5718629" cy="4201601"/>
          </a:xfrm>
        </p:spPr>
        <p:txBody>
          <a:bodyPr/>
          <a:lstStyle/>
          <a:p>
            <a:r>
              <a:rPr lang="en-US" dirty="0"/>
              <a:t>“It is not surprising that less than 1% of offenses end with the offender caught in the act by police on patrol.</a:t>
            </a:r>
          </a:p>
          <a:p>
            <a:r>
              <a:rPr lang="en-US" dirty="0"/>
              <a:t>“Doubling the number of police … is like doubling a drop in the bucket.”</a:t>
            </a:r>
          </a:p>
        </p:txBody>
      </p:sp>
      <p:sp>
        <p:nvSpPr>
          <p:cNvPr id="6" name="Text Placeholder 5">
            <a:extLst>
              <a:ext uri="{FF2B5EF4-FFF2-40B4-BE49-F238E27FC236}">
                <a16:creationId xmlns:a16="http://schemas.microsoft.com/office/drawing/2014/main" id="{4B816771-D98D-DA4F-BC19-A54E31B6B19C}"/>
              </a:ext>
            </a:extLst>
          </p:cNvPr>
          <p:cNvSpPr>
            <a:spLocks noGrp="1"/>
          </p:cNvSpPr>
          <p:nvPr>
            <p:ph type="body" sz="quarter" idx="10"/>
          </p:nvPr>
        </p:nvSpPr>
        <p:spPr/>
        <p:txBody>
          <a:bodyPr/>
          <a:lstStyle/>
          <a:p>
            <a:r>
              <a:rPr lang="en-US" dirty="0"/>
              <a:t>Source:	M Felson. </a:t>
            </a:r>
            <a:r>
              <a:rPr lang="en-US" i="1" dirty="0"/>
              <a:t>Crime and Everyday Life</a:t>
            </a:r>
            <a:r>
              <a:rPr lang="en-US" dirty="0"/>
              <a:t>. 3</a:t>
            </a:r>
            <a:r>
              <a:rPr lang="en-US" baseline="30000" dirty="0"/>
              <a:t>rd</a:t>
            </a:r>
            <a:r>
              <a:rPr lang="en-US" dirty="0"/>
              <a:t> Ed. Thousand Oaks: Sage. p. 5</a:t>
            </a:r>
          </a:p>
        </p:txBody>
      </p:sp>
      <p:pic>
        <p:nvPicPr>
          <p:cNvPr id="7" name="Picture 2">
            <a:extLst>
              <a:ext uri="{FF2B5EF4-FFF2-40B4-BE49-F238E27FC236}">
                <a16:creationId xmlns:a16="http://schemas.microsoft.com/office/drawing/2014/main" id="{3B13F1AC-B68E-8342-93A4-80B91E8B383B}"/>
              </a:ext>
              <a:ext uri="{C183D7F6-B498-43B3-948B-1728B52AA6E4}">
                <adec:decorative xmlns:adec="http://schemas.microsoft.com/office/drawing/2017/decorative" val="1"/>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078627" y="2125076"/>
            <a:ext cx="2705371" cy="24365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88552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1" end="1"/>
                                            </p:txEl>
                                          </p:spTgt>
                                        </p:tgtEl>
                                        <p:attrNameLst>
                                          <p:attrName>style.visibility</p:attrName>
                                        </p:attrNameLst>
                                      </p:cBhvr>
                                      <p:to>
                                        <p:strVal val="visible"/>
                                      </p:to>
                                    </p:set>
                                    <p:animEffect transition="in" filter="fade">
                                      <p:cBhvr>
                                        <p:cTn id="7" dur="500"/>
                                        <p:tgtEl>
                                          <p:spTgt spid="5">
                                            <p:txEl>
                                              <p:pRg st="1" end="1"/>
                                            </p:txEl>
                                          </p:spTgt>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8F663-D337-534C-9C2A-32F1E3C28761}"/>
              </a:ext>
            </a:extLst>
          </p:cNvPr>
          <p:cNvSpPr>
            <a:spLocks noGrp="1"/>
          </p:cNvSpPr>
          <p:nvPr>
            <p:ph type="ctrTitle"/>
          </p:nvPr>
        </p:nvSpPr>
        <p:spPr/>
        <p:txBody>
          <a:bodyPr/>
          <a:lstStyle/>
          <a:p>
            <a:r>
              <a:rPr lang="en-US" dirty="0"/>
              <a:t>Does patrol reduce crime </a:t>
            </a:r>
            <a:r>
              <a:rPr lang="en-US" b="1" dirty="0"/>
              <a:t>inside</a:t>
            </a:r>
            <a:r>
              <a:rPr lang="en-US" dirty="0"/>
              <a:t> hotspots?</a:t>
            </a:r>
          </a:p>
        </p:txBody>
      </p:sp>
    </p:spTree>
    <p:extLst>
      <p:ext uri="{BB962C8B-B14F-4D97-AF65-F5344CB8AC3E}">
        <p14:creationId xmlns:p14="http://schemas.microsoft.com/office/powerpoint/2010/main" val="1022423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Untitled">
            <a:hlinkClick r:id="" action="ppaction://media"/>
            <a:extLst>
              <a:ext uri="{FF2B5EF4-FFF2-40B4-BE49-F238E27FC236}">
                <a16:creationId xmlns:a16="http://schemas.microsoft.com/office/drawing/2014/main" id="{A6CC2070-443D-3636-A88B-CC900E1F942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75" y="1588"/>
            <a:ext cx="9144000" cy="5143500"/>
          </a:xfrm>
          <a:prstGeom prst="rect">
            <a:avLst/>
          </a:prstGeom>
        </p:spPr>
      </p:pic>
    </p:spTree>
    <p:extLst>
      <p:ext uri="{BB962C8B-B14F-4D97-AF65-F5344CB8AC3E}">
        <p14:creationId xmlns:p14="http://schemas.microsoft.com/office/powerpoint/2010/main" val="418910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EA1B14A-48EF-934E-75FE-0ED6F0904D1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9144000" cy="5143500"/>
          </a:xfrm>
          <a:prstGeom prst="rect">
            <a:avLst/>
          </a:prstGeom>
        </p:spPr>
      </p:pic>
    </p:spTree>
    <p:extLst>
      <p:ext uri="{BB962C8B-B14F-4D97-AF65-F5344CB8AC3E}">
        <p14:creationId xmlns:p14="http://schemas.microsoft.com/office/powerpoint/2010/main" val="759719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Custom 1">
      <a:dk1>
        <a:srgbClr val="000000"/>
      </a:dk1>
      <a:lt1>
        <a:srgbClr val="FFFFFF"/>
      </a:lt1>
      <a:dk2>
        <a:srgbClr val="EA7600"/>
      </a:dk2>
      <a:lt2>
        <a:srgbClr val="FDF3E8"/>
      </a:lt2>
      <a:accent1>
        <a:srgbClr val="0097A7"/>
      </a:accent1>
      <a:accent2>
        <a:srgbClr val="B5BD00"/>
      </a:accent2>
      <a:accent3>
        <a:srgbClr val="E03C30"/>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13802</TotalTime>
  <Words>1972</Words>
  <Application>Microsoft Macintosh PowerPoint</Application>
  <PresentationFormat>On-screen Show (16:9)</PresentationFormat>
  <Paragraphs>127</Paragraphs>
  <Slides>35</Slides>
  <Notes>6</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35</vt:i4>
      </vt:variant>
    </vt:vector>
  </HeadingPairs>
  <TitlesOfParts>
    <vt:vector size="38" baseType="lpstr">
      <vt:lpstr>Arial</vt:lpstr>
      <vt:lpstr>Calibri</vt:lpstr>
      <vt:lpstr>Office Theme</vt:lpstr>
      <vt:lpstr>Evidence on</vt:lpstr>
      <vt:lpstr>Does patrol reduce crime outside hotspots?</vt:lpstr>
      <vt:lpstr>“Patrol is considered the backbone of police work”</vt:lpstr>
      <vt:lpstr>Kansas City Preventative Patrol Experiment (1972)</vt:lpstr>
      <vt:lpstr>Kansas City Preventative Patrol Experiment</vt:lpstr>
      <vt:lpstr>PowerPoint Presentation</vt:lpstr>
      <vt:lpstr>Does patrol reduce crime inside hotspots?</vt:lpstr>
      <vt:lpstr>PowerPoint Presentation</vt:lpstr>
      <vt:lpstr>PowerPoint Presentation</vt:lpstr>
      <vt:lpstr>PowerPoint Presentation</vt:lpstr>
      <vt:lpstr>PowerPoint Presentation</vt:lpstr>
      <vt:lpstr>Does the crime  just move around  the corner?</vt:lpstr>
      <vt:lpstr>PowerPoint Presentation</vt:lpstr>
      <vt:lpstr>PowerPoint Presentation</vt:lpstr>
      <vt:lpstr>How much hotspot policing is enough?</vt:lpstr>
      <vt:lpstr>PowerPoint Presentation</vt:lpstr>
      <vt:lpstr>‘Koper curve’</vt:lpstr>
      <vt:lpstr>Fewer 10-minute patrols better  than more 5-minute patrols</vt:lpstr>
      <vt:lpstr>Hotspot patrols can be done by civilian staff</vt:lpstr>
      <vt:lpstr>How will officers behave at hotspots?</vt:lpstr>
      <vt:lpstr>Police officers can be agents  of implementation failure</vt:lpstr>
      <vt:lpstr>Hotspot patrol can change officers’  understanding of communities</vt:lpstr>
      <vt:lpstr>Hotspot patrol can change officers’  understanding of communities</vt:lpstr>
      <vt:lpstr>Local knowledge can change  officers’ choice of tactics</vt:lpstr>
      <vt:lpstr>Officers may stray  from hotspots</vt:lpstr>
      <vt:lpstr>Officers think hotspot foot patrol  increases intelligence gathering</vt:lpstr>
      <vt:lpstr>Police officers may not like rigid hotspot patrols</vt:lpstr>
      <vt:lpstr>Officers may become apathetic over time</vt:lpstr>
      <vt:lpstr>Effects of hotspot  policing on police legitimacy</vt:lpstr>
      <vt:lpstr>Legitimacy helps effective policing</vt:lpstr>
      <vt:lpstr>But does hotspot policing damage legitimacy? Possibly</vt:lpstr>
      <vt:lpstr>But does hotspot policing damage legitimacy? Possibly not</vt:lpstr>
      <vt:lpstr>What happens when hotspot policing ends?</vt:lpstr>
      <vt:lpstr>If hotspot policing works by deterrence, what happens when the deterrent goes away?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Ashby, Matt</cp:lastModifiedBy>
  <cp:revision>112</cp:revision>
  <dcterms:created xsi:type="dcterms:W3CDTF">2014-08-20T12:29:59Z</dcterms:created>
  <dcterms:modified xsi:type="dcterms:W3CDTF">2024-02-06T09:09:54Z</dcterms:modified>
</cp:coreProperties>
</file>